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Alegreya Sans Black"/>
      <p:bold r:id="rId17"/>
      <p:boldItalic r:id="rId18"/>
    </p:embeddedFont>
    <p:embeddedFont>
      <p:font typeface="Alegreya Sans"/>
      <p:regular r:id="rId19"/>
      <p:bold r:id="rId20"/>
      <p:italic r:id="rId21"/>
      <p:boldItalic r:id="rId22"/>
    </p:embeddedFont>
    <p:embeddedFont>
      <p:font typeface="Lato"/>
      <p:regular r:id="rId23"/>
      <p:bold r:id="rId24"/>
      <p:italic r:id="rId25"/>
      <p:boldItalic r:id="rId26"/>
    </p:embeddedFont>
    <p:embeddedFont>
      <p:font typeface="Cantarell"/>
      <p:regular r:id="rId27"/>
      <p:bold r:id="rId28"/>
      <p:italic r:id="rId29"/>
      <p:boldItalic r:id="rId30"/>
    </p:embeddedFont>
    <p:embeddedFont>
      <p:font typeface="Alegreya Sans Medium"/>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jSlIGV0YtUCwNIxlCsutJVLJIC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32E9D6-7E05-4915-A058-28BB6F4E122E}">
  <a:tblStyle styleId="{6832E9D6-7E05-4915-A058-28BB6F4E12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AlegreyaSans-bold.fntdata"/><Relationship Id="rId22" Type="http://schemas.openxmlformats.org/officeDocument/2006/relationships/font" Target="fonts/AlegreyaSans-boldItalic.fntdata"/><Relationship Id="rId21" Type="http://schemas.openxmlformats.org/officeDocument/2006/relationships/font" Target="fonts/AlegreyaSans-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Cantarell-bold.fntdata"/><Relationship Id="rId27" Type="http://schemas.openxmlformats.org/officeDocument/2006/relationships/font" Target="fonts/Cantarell-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ntarell-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legreyaSansMedium-regular.fntdata"/><Relationship Id="rId30" Type="http://schemas.openxmlformats.org/officeDocument/2006/relationships/font" Target="fonts/Cantarell-boldItalic.fntdata"/><Relationship Id="rId11" Type="http://schemas.openxmlformats.org/officeDocument/2006/relationships/slide" Target="slides/slide6.xml"/><Relationship Id="rId33" Type="http://schemas.openxmlformats.org/officeDocument/2006/relationships/font" Target="fonts/AlegreyaSansMedium-italic.fntdata"/><Relationship Id="rId10" Type="http://schemas.openxmlformats.org/officeDocument/2006/relationships/slide" Target="slides/slide5.xml"/><Relationship Id="rId32" Type="http://schemas.openxmlformats.org/officeDocument/2006/relationships/font" Target="fonts/AlegreyaSansMedium-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AlegreyaSansMediu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legreyaSansBlack-bold.fntdata"/><Relationship Id="rId16" Type="http://schemas.openxmlformats.org/officeDocument/2006/relationships/slide" Target="slides/slide11.xml"/><Relationship Id="rId19" Type="http://schemas.openxmlformats.org/officeDocument/2006/relationships/font" Target="fonts/AlegreyaSans-regular.fntdata"/><Relationship Id="rId18" Type="http://schemas.openxmlformats.org/officeDocument/2006/relationships/font" Target="fonts/AlegreyaSansBlack-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e75500260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e7550026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AlexNet was designed to work well on large datasets due to its ability to learn complex image features through its use of a combination of convolutional layers and max pooling layers, along with the use of data augmentation techniques to prevent overfitting. It has a total of 8 layers (5 convolutional and 3 fully connected) with 61,100,840 model parameters. It takes a 224*224 image as input.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INCEPTIONv3: T</a:t>
            </a:r>
            <a:r>
              <a:rPr lang="en-US"/>
              <a:t>he challenges posed by D3, drive the inceptionv3 to learn the wrong features, and by freezing the encoder weights, the model only updates the classifier which limits the potential of the model to perform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ResNet18: </a:t>
            </a:r>
            <a:endParaRPr/>
          </a:p>
        </p:txBody>
      </p:sp>
      <p:sp>
        <p:nvSpPr>
          <p:cNvPr id="173" name="Google Shape;17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5183188" y="987425"/>
            <a:ext cx="6172200" cy="4873625"/>
          </a:xfrm>
          <a:prstGeom prst="rect">
            <a:avLst/>
          </a:prstGeom>
          <a:noFill/>
          <a:ln>
            <a:noFill/>
          </a:ln>
        </p:spPr>
      </p:sp>
      <p:sp>
        <p:nvSpPr>
          <p:cNvPr id="64" name="Google Shape;64;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35000"/>
          </a:blip>
          <a:stretch>
            <a:fillRect/>
          </a:stretch>
        </a:blip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7.png"/><Relationship Id="rId7" Type="http://schemas.openxmlformats.org/officeDocument/2006/relationships/image" Target="../media/image26.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32.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22.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0.png"/><Relationship Id="rId7" Type="http://schemas.openxmlformats.org/officeDocument/2006/relationships/image" Target="../media/image31.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35000"/>
          </a:blip>
          <a:stretch>
            <a:fillRect/>
          </a:stretch>
        </a:blipFill>
      </p:bgPr>
    </p:bg>
    <p:spTree>
      <p:nvGrpSpPr>
        <p:cNvPr id="83" name="Shape 83"/>
        <p:cNvGrpSpPr/>
        <p:nvPr/>
      </p:nvGrpSpPr>
      <p:grpSpPr>
        <a:xfrm>
          <a:off x="0" y="0"/>
          <a:ext cx="0" cy="0"/>
          <a:chOff x="0" y="0"/>
          <a:chExt cx="0" cy="0"/>
        </a:xfrm>
      </p:grpSpPr>
      <p:sp>
        <p:nvSpPr>
          <p:cNvPr id="84" name="Google Shape;84;p1"/>
          <p:cNvSpPr txBox="1"/>
          <p:nvPr>
            <p:ph type="ctrTitle"/>
          </p:nvPr>
        </p:nvSpPr>
        <p:spPr>
          <a:xfrm>
            <a:off x="1274700" y="1052250"/>
            <a:ext cx="96426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b="1" i="0" lang="en-US" sz="4000">
                <a:latin typeface="Cantarell"/>
                <a:ea typeface="Cantarell"/>
                <a:cs typeface="Cantarell"/>
                <a:sym typeface="Cantarell"/>
              </a:rPr>
              <a:t>Transforming Medical Imaging with Deep Neural Network-based</a:t>
            </a:r>
            <a:br>
              <a:rPr b="1" lang="en-US" sz="4000">
                <a:latin typeface="Cantarell"/>
                <a:ea typeface="Cantarell"/>
                <a:cs typeface="Cantarell"/>
                <a:sym typeface="Cantarell"/>
              </a:rPr>
            </a:br>
            <a:r>
              <a:rPr b="1" i="0" lang="en-US" sz="4000">
                <a:latin typeface="Cantarell"/>
                <a:ea typeface="Cantarell"/>
                <a:cs typeface="Cantarell"/>
                <a:sym typeface="Cantarell"/>
              </a:rPr>
              <a:t>Chest X-ray Analysis</a:t>
            </a:r>
            <a:endParaRPr b="1" sz="4000">
              <a:latin typeface="Cantarell"/>
              <a:ea typeface="Cantarell"/>
              <a:cs typeface="Cantarell"/>
              <a:sym typeface="Cantarell"/>
            </a:endParaRPr>
          </a:p>
        </p:txBody>
      </p:sp>
      <p:sp>
        <p:nvSpPr>
          <p:cNvPr id="85" name="Google Shape;85;p1"/>
          <p:cNvSpPr txBox="1"/>
          <p:nvPr>
            <p:ph idx="1" type="subTitle"/>
          </p:nvPr>
        </p:nvSpPr>
        <p:spPr>
          <a:xfrm>
            <a:off x="1523999" y="4287838"/>
            <a:ext cx="9470572" cy="225447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sz="2400">
                <a:solidFill>
                  <a:schemeClr val="dk1"/>
                </a:solidFill>
                <a:latin typeface="Alegreya Sans Black"/>
                <a:ea typeface="Alegreya Sans Black"/>
                <a:cs typeface="Alegreya Sans Black"/>
                <a:sym typeface="Alegreya Sans Black"/>
              </a:rPr>
              <a:t>GROUP N</a:t>
            </a:r>
            <a:endParaRPr>
              <a:latin typeface="Alegreya Sans Black"/>
              <a:ea typeface="Alegreya Sans Black"/>
              <a:cs typeface="Alegreya Sans Black"/>
              <a:sym typeface="Alegreya Sans Black"/>
            </a:endParaRPr>
          </a:p>
          <a:p>
            <a:pPr indent="0" lvl="0" marL="0" rtl="0" algn="ctr">
              <a:lnSpc>
                <a:spcPct val="90000"/>
              </a:lnSpc>
              <a:spcBef>
                <a:spcPts val="1000"/>
              </a:spcBef>
              <a:spcAft>
                <a:spcPts val="0"/>
              </a:spcAft>
              <a:buClr>
                <a:schemeClr val="dk1"/>
              </a:buClr>
              <a:buSzPts val="2400"/>
              <a:buNone/>
            </a:pPr>
            <a:r>
              <a:rPr b="1" lang="en-US">
                <a:solidFill>
                  <a:schemeClr val="dk1"/>
                </a:solidFill>
                <a:latin typeface="Alegreya Sans"/>
                <a:ea typeface="Alegreya Sans"/>
                <a:cs typeface="Alegreya Sans"/>
                <a:sym typeface="Alegreya Sans"/>
              </a:rPr>
              <a:t>Sadath Roshan (</a:t>
            </a:r>
            <a:r>
              <a:rPr b="1" lang="en-US">
                <a:latin typeface="Alegreya Sans"/>
                <a:ea typeface="Alegreya Sans"/>
                <a:cs typeface="Alegreya Sans"/>
                <a:sym typeface="Alegreya Sans"/>
              </a:rPr>
              <a:t>40224159</a:t>
            </a:r>
            <a:r>
              <a:rPr b="1" lang="en-US">
                <a:solidFill>
                  <a:schemeClr val="dk1"/>
                </a:solidFill>
                <a:latin typeface="Alegreya Sans"/>
                <a:ea typeface="Alegreya Sans"/>
                <a:cs typeface="Alegreya Sans"/>
                <a:sym typeface="Alegreya Sans"/>
              </a:rPr>
              <a:t>)</a:t>
            </a:r>
            <a:endParaRPr b="1">
              <a:latin typeface="Alegreya Sans"/>
              <a:ea typeface="Alegreya Sans"/>
              <a:cs typeface="Alegreya Sans"/>
              <a:sym typeface="Alegreya Sans"/>
            </a:endParaRPr>
          </a:p>
          <a:p>
            <a:pPr indent="0" lvl="0" marL="0" rtl="0" algn="ctr">
              <a:lnSpc>
                <a:spcPct val="90000"/>
              </a:lnSpc>
              <a:spcBef>
                <a:spcPts val="1000"/>
              </a:spcBef>
              <a:spcAft>
                <a:spcPts val="0"/>
              </a:spcAft>
              <a:buClr>
                <a:schemeClr val="dk1"/>
              </a:buClr>
              <a:buSzPts val="2400"/>
              <a:buNone/>
            </a:pPr>
            <a:r>
              <a:rPr b="1" lang="en-US">
                <a:solidFill>
                  <a:schemeClr val="dk1"/>
                </a:solidFill>
                <a:latin typeface="Alegreya Sans"/>
                <a:ea typeface="Alegreya Sans"/>
                <a:cs typeface="Alegreya Sans"/>
                <a:sym typeface="Alegreya Sans"/>
              </a:rPr>
              <a:t>Sraddha Bhattacharjee (40221370)</a:t>
            </a:r>
            <a:endParaRPr b="1">
              <a:latin typeface="Alegreya Sans"/>
              <a:ea typeface="Alegreya Sans"/>
              <a:cs typeface="Alegreya Sans"/>
              <a:sym typeface="Alegreya Sans"/>
            </a:endParaRPr>
          </a:p>
          <a:p>
            <a:pPr indent="0" lvl="0" marL="0" rtl="0" algn="ctr">
              <a:lnSpc>
                <a:spcPct val="90000"/>
              </a:lnSpc>
              <a:spcBef>
                <a:spcPts val="1000"/>
              </a:spcBef>
              <a:spcAft>
                <a:spcPts val="0"/>
              </a:spcAft>
              <a:buClr>
                <a:schemeClr val="dk1"/>
              </a:buClr>
              <a:buSzPts val="2400"/>
              <a:buNone/>
            </a:pPr>
            <a:r>
              <a:rPr b="1" lang="en-US">
                <a:solidFill>
                  <a:schemeClr val="dk1"/>
                </a:solidFill>
                <a:latin typeface="Alegreya Sans"/>
                <a:ea typeface="Alegreya Sans"/>
                <a:cs typeface="Alegreya Sans"/>
                <a:sym typeface="Alegreya Sans"/>
              </a:rPr>
              <a:t>Saketh Oppula (402</a:t>
            </a:r>
            <a:r>
              <a:rPr b="1" lang="en-US">
                <a:latin typeface="Alegreya Sans"/>
                <a:ea typeface="Alegreya Sans"/>
                <a:cs typeface="Alegreya Sans"/>
                <a:sym typeface="Alegreya Sans"/>
              </a:rPr>
              <a:t>21013</a:t>
            </a:r>
            <a:r>
              <a:rPr b="1" lang="en-US">
                <a:solidFill>
                  <a:schemeClr val="dk1"/>
                </a:solidFill>
                <a:latin typeface="Alegreya Sans"/>
                <a:ea typeface="Alegreya Sans"/>
                <a:cs typeface="Alegreya Sans"/>
                <a:sym typeface="Alegreya Sans"/>
              </a:rPr>
              <a:t>)</a:t>
            </a:r>
            <a:endParaRPr b="1">
              <a:latin typeface="Alegreya Sans"/>
              <a:ea typeface="Alegreya Sans"/>
              <a:cs typeface="Alegreya Sans"/>
              <a:sym typeface="Alegreya Sans"/>
            </a:endParaRPr>
          </a:p>
          <a:p>
            <a:pPr indent="0" lvl="0" marL="0" rtl="0" algn="ctr">
              <a:lnSpc>
                <a:spcPct val="90000"/>
              </a:lnSpc>
              <a:spcBef>
                <a:spcPts val="1000"/>
              </a:spcBef>
              <a:spcAft>
                <a:spcPts val="0"/>
              </a:spcAft>
              <a:buClr>
                <a:schemeClr val="dk1"/>
              </a:buClr>
              <a:buSzPts val="2400"/>
              <a:buNone/>
            </a:pPr>
            <a:r>
              <a:rPr b="1" lang="en-US">
                <a:solidFill>
                  <a:schemeClr val="dk1"/>
                </a:solidFill>
                <a:latin typeface="Alegreya Sans"/>
                <a:ea typeface="Alegreya Sans"/>
                <a:cs typeface="Alegreya Sans"/>
                <a:sym typeface="Alegreya Sans"/>
              </a:rPr>
              <a:t>Leesha Shah (</a:t>
            </a:r>
            <a:r>
              <a:rPr b="1" lang="en-US">
                <a:latin typeface="Alegreya Sans"/>
                <a:ea typeface="Alegreya Sans"/>
                <a:cs typeface="Alegreya Sans"/>
                <a:sym typeface="Alegreya Sans"/>
              </a:rPr>
              <a:t>40198534</a:t>
            </a:r>
            <a:r>
              <a:rPr b="1" lang="en-US">
                <a:solidFill>
                  <a:schemeClr val="dk1"/>
                </a:solidFill>
                <a:latin typeface="Alegreya Sans"/>
                <a:ea typeface="Alegreya Sans"/>
                <a:cs typeface="Alegreya Sans"/>
                <a:sym typeface="Alegreya Sans"/>
              </a:rPr>
              <a:t>)</a:t>
            </a:r>
            <a:endParaRPr b="1">
              <a:solidFill>
                <a:schemeClr val="dk1"/>
              </a:solidFill>
              <a:latin typeface="Alegreya Sans"/>
              <a:ea typeface="Alegreya Sans"/>
              <a:cs typeface="Alegreya Sans"/>
              <a:sym typeface="Alegrey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0"/>
          <p:cNvSpPr txBox="1"/>
          <p:nvPr>
            <p:ph type="title"/>
          </p:nvPr>
        </p:nvSpPr>
        <p:spPr>
          <a:xfrm>
            <a:off x="838199" y="250396"/>
            <a:ext cx="10515600" cy="56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b="1" lang="en-US" sz="3600">
                <a:latin typeface="Cantarell"/>
                <a:ea typeface="Cantarell"/>
                <a:cs typeface="Cantarell"/>
                <a:sym typeface="Cantarell"/>
              </a:rPr>
              <a:t>HYPERPARAMETER OPTIMIZATION</a:t>
            </a:r>
            <a:endParaRPr sz="3600">
              <a:latin typeface="Cantarell"/>
              <a:ea typeface="Cantarell"/>
              <a:cs typeface="Cantarell"/>
              <a:sym typeface="Cantarell"/>
            </a:endParaRPr>
          </a:p>
        </p:txBody>
      </p:sp>
      <p:sp>
        <p:nvSpPr>
          <p:cNvPr id="187" name="Google Shape;187;p10"/>
          <p:cNvSpPr txBox="1"/>
          <p:nvPr>
            <p:ph idx="1" type="body"/>
          </p:nvPr>
        </p:nvSpPr>
        <p:spPr>
          <a:xfrm>
            <a:off x="693075" y="1143700"/>
            <a:ext cx="10333200" cy="31500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1100"/>
              <a:buNone/>
            </a:pPr>
            <a:r>
              <a:rPr lang="en-US" sz="1800">
                <a:latin typeface="Alegreya Sans Medium"/>
                <a:ea typeface="Alegreya Sans Medium"/>
                <a:cs typeface="Alegreya Sans Medium"/>
                <a:sym typeface="Alegreya Sans Medium"/>
              </a:rPr>
              <a:t>Study the behaviour of the AlexNet to hyperparameter optimization. Tune the hyperparameters of the model, and test performance at different values of learning rate for the Adam and Stochastic Gradient Descent optimizers.</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0"/>
              </a:spcAft>
              <a:buClr>
                <a:schemeClr val="dk1"/>
              </a:buClr>
              <a:buSzPts val="1100"/>
              <a:buNone/>
            </a:pPr>
            <a:r>
              <a:rPr lang="en-US" sz="1800">
                <a:latin typeface="Alegreya Sans Medium"/>
                <a:ea typeface="Alegreya Sans Medium"/>
                <a:cs typeface="Alegreya Sans Medium"/>
                <a:sym typeface="Alegreya Sans Medium"/>
              </a:rPr>
              <a:t>Adam Optimizer trains at learning rates 0.005, 0.0001, 0.0005, and 0.00001. </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0"/>
              </a:spcAft>
              <a:buClr>
                <a:schemeClr val="dk1"/>
              </a:buClr>
              <a:buSzPts val="1100"/>
              <a:buFont typeface="Arial"/>
              <a:buNone/>
            </a:pPr>
            <a:r>
              <a:rPr lang="en-US" sz="1800">
                <a:latin typeface="Alegreya Sans Medium"/>
                <a:ea typeface="Alegreya Sans Medium"/>
                <a:cs typeface="Alegreya Sans Medium"/>
                <a:sym typeface="Alegreya Sans Medium"/>
              </a:rPr>
              <a:t>SGD optimizer trains at learning rates 0.05, 0.01, 0.005, and 0.001 and a momentum of 0.95</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0"/>
              </a:spcAft>
              <a:buClr>
                <a:schemeClr val="dk1"/>
              </a:buClr>
              <a:buSzPts val="1100"/>
              <a:buNone/>
            </a:pPr>
            <a:r>
              <a:rPr lang="en-US" sz="1800">
                <a:latin typeface="Alegreya Sans Medium"/>
                <a:ea typeface="Alegreya Sans Medium"/>
                <a:cs typeface="Alegreya Sans Medium"/>
                <a:sym typeface="Alegreya Sans Medium"/>
              </a:rPr>
              <a:t>It can observed that the model performs best with Adam as the optimizer with the learning rate of 0.0001. </a:t>
            </a:r>
            <a:r>
              <a:rPr lang="en-US" sz="1800">
                <a:latin typeface="Alegreya Sans Medium"/>
                <a:ea typeface="Alegreya Sans Medium"/>
                <a:cs typeface="Alegreya Sans Medium"/>
                <a:sym typeface="Alegreya Sans Medium"/>
              </a:rPr>
              <a:t>In the SGD optimizer the learning rate of 0.01 performed significantly better than the others. </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0"/>
              </a:spcAft>
              <a:buClr>
                <a:schemeClr val="dk1"/>
              </a:buClr>
              <a:buSzPts val="1100"/>
              <a:buNone/>
            </a:pPr>
            <a:r>
              <a:rPr lang="en-US" sz="1800">
                <a:latin typeface="Alegreya Sans Medium"/>
                <a:ea typeface="Alegreya Sans Medium"/>
                <a:cs typeface="Alegreya Sans Medium"/>
                <a:sym typeface="Alegreya Sans Medium"/>
              </a:rPr>
              <a:t>Thus, these specific set of hyperparameters were used to train all the other models on their respective datasets. </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1000"/>
              </a:spcAft>
              <a:buClr>
                <a:schemeClr val="dk1"/>
              </a:buClr>
              <a:buSzPts val="1100"/>
              <a:buNone/>
            </a:pPr>
            <a:r>
              <a:rPr lang="en-US" sz="1800">
                <a:latin typeface="Alegreya Sans Medium"/>
                <a:ea typeface="Alegreya Sans Medium"/>
                <a:cs typeface="Alegreya Sans Medium"/>
                <a:sym typeface="Alegreya Sans Medium"/>
              </a:rPr>
              <a:t>An hyperparameter optimization with a larger range of learning rates would aid us in finding the ideal set to obtain the best results and learn the most important features.</a:t>
            </a:r>
            <a:endParaRPr sz="1800">
              <a:latin typeface="Alegreya Sans Medium"/>
              <a:ea typeface="Alegreya Sans Medium"/>
              <a:cs typeface="Alegreya Sans Medium"/>
              <a:sym typeface="Alegreya Sans Medium"/>
            </a:endParaRPr>
          </a:p>
        </p:txBody>
      </p:sp>
      <p:graphicFrame>
        <p:nvGraphicFramePr>
          <p:cNvPr id="188" name="Google Shape;188;p10"/>
          <p:cNvGraphicFramePr/>
          <p:nvPr/>
        </p:nvGraphicFramePr>
        <p:xfrm>
          <a:off x="1455075" y="4598500"/>
          <a:ext cx="3000000" cy="3000000"/>
        </p:xfrm>
        <a:graphic>
          <a:graphicData uri="http://schemas.openxmlformats.org/drawingml/2006/table">
            <a:tbl>
              <a:tblPr>
                <a:noFill/>
                <a:tableStyleId>{6832E9D6-7E05-4915-A058-28BB6F4E122E}</a:tableStyleId>
              </a:tblPr>
              <a:tblGrid>
                <a:gridCol w="1279400"/>
                <a:gridCol w="938800"/>
                <a:gridCol w="873875"/>
                <a:gridCol w="881875"/>
                <a:gridCol w="1078900"/>
              </a:tblGrid>
              <a:tr h="392650">
                <a:tc>
                  <a:txBody>
                    <a:bodyPr/>
                    <a:lstStyle/>
                    <a:p>
                      <a:pPr indent="0" lvl="0" marL="0" rtl="0" algn="l">
                        <a:spcBef>
                          <a:spcPts val="0"/>
                        </a:spcBef>
                        <a:spcAft>
                          <a:spcPts val="0"/>
                        </a:spcAft>
                        <a:buNone/>
                      </a:pPr>
                      <a:r>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b="1" lang="en-US"/>
                        <a:t>0.005</a:t>
                      </a:r>
                      <a:endParaRPr b="1"/>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b="1" lang="en-US"/>
                        <a:t>0.0001</a:t>
                      </a:r>
                      <a:endParaRPr b="1"/>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b="1" lang="en-US"/>
                        <a:t>0.0005</a:t>
                      </a:r>
                      <a:endParaRPr b="1"/>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b="1" lang="en-US"/>
                        <a:t>0.00001</a:t>
                      </a:r>
                      <a:endParaRPr b="1"/>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r h="400300">
                <a:tc>
                  <a:txBody>
                    <a:bodyPr/>
                    <a:lstStyle/>
                    <a:p>
                      <a:pPr indent="0" lvl="0" marL="0" rtl="0" algn="l">
                        <a:spcBef>
                          <a:spcPts val="0"/>
                        </a:spcBef>
                        <a:spcAft>
                          <a:spcPts val="0"/>
                        </a:spcAft>
                        <a:buNone/>
                      </a:pPr>
                      <a:r>
                        <a:rPr b="1" lang="en-US" sz="1200"/>
                        <a:t>ACCURACY</a:t>
                      </a:r>
                      <a:endParaRPr b="1"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0.3164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0.8539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0.8076</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0.7112</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r h="400300">
                <a:tc>
                  <a:txBody>
                    <a:bodyPr/>
                    <a:lstStyle/>
                    <a:p>
                      <a:pPr indent="0" lvl="0" marL="0" rtl="0" algn="l">
                        <a:spcBef>
                          <a:spcPts val="0"/>
                        </a:spcBef>
                        <a:spcAft>
                          <a:spcPts val="0"/>
                        </a:spcAft>
                        <a:buNone/>
                      </a:pPr>
                      <a:r>
                        <a:rPr b="1" lang="en-US" sz="1200"/>
                        <a:t>PRECISION</a:t>
                      </a:r>
                      <a:endParaRPr b="1"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0.0633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0.8600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0.7991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0.6976</a:t>
                      </a:r>
                      <a:endParaRPr sz="1200">
                        <a:solidFill>
                          <a:schemeClr val="dk1"/>
                        </a:solidFill>
                      </a:endParaRPr>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r h="400300">
                <a:tc>
                  <a:txBody>
                    <a:bodyPr/>
                    <a:lstStyle/>
                    <a:p>
                      <a:pPr indent="0" lvl="0" marL="0" rtl="0" algn="l">
                        <a:spcBef>
                          <a:spcPts val="0"/>
                        </a:spcBef>
                        <a:spcAft>
                          <a:spcPts val="0"/>
                        </a:spcAft>
                        <a:buNone/>
                      </a:pPr>
                      <a:r>
                        <a:rPr b="1" lang="en-US" sz="1200"/>
                        <a:t>RECALL</a:t>
                      </a:r>
                      <a:endParaRPr b="1"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0.2000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0.8359 </a:t>
                      </a:r>
                      <a:endParaRPr sz="1200">
                        <a:solidFill>
                          <a:schemeClr val="dk1"/>
                        </a:solidFill>
                      </a:endParaRPr>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0.7972 </a:t>
                      </a:r>
                      <a:endParaRPr sz="1200">
                        <a:solidFill>
                          <a:schemeClr val="dk1"/>
                        </a:solidFill>
                      </a:endParaRPr>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0.6884</a:t>
                      </a:r>
                      <a:endParaRPr sz="1200">
                        <a:solidFill>
                          <a:schemeClr val="dk1"/>
                        </a:solidFill>
                      </a:endParaRPr>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r h="400300">
                <a:tc>
                  <a:txBody>
                    <a:bodyPr/>
                    <a:lstStyle/>
                    <a:p>
                      <a:pPr indent="0" lvl="0" marL="0" rtl="0" algn="l">
                        <a:spcBef>
                          <a:spcPts val="0"/>
                        </a:spcBef>
                        <a:spcAft>
                          <a:spcPts val="0"/>
                        </a:spcAft>
                        <a:buNone/>
                      </a:pPr>
                      <a:r>
                        <a:rPr b="1" lang="en-US" sz="1200"/>
                        <a:t>F-SCORE</a:t>
                      </a:r>
                      <a:endParaRPr b="1"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0.0961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0.8462 </a:t>
                      </a:r>
                      <a:endParaRPr sz="1200">
                        <a:solidFill>
                          <a:schemeClr val="dk1"/>
                        </a:solidFill>
                      </a:endParaRPr>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0.7960 </a:t>
                      </a:r>
                      <a:endParaRPr sz="1200">
                        <a:solidFill>
                          <a:schemeClr val="dk1"/>
                        </a:solidFill>
                      </a:endParaRPr>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0.6915</a:t>
                      </a:r>
                      <a:endParaRPr sz="1200">
                        <a:solidFill>
                          <a:schemeClr val="dk1"/>
                        </a:solidFill>
                      </a:endParaRPr>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bl>
          </a:graphicData>
        </a:graphic>
      </p:graphicFrame>
      <p:graphicFrame>
        <p:nvGraphicFramePr>
          <p:cNvPr id="189" name="Google Shape;189;p10"/>
          <p:cNvGraphicFramePr/>
          <p:nvPr/>
        </p:nvGraphicFramePr>
        <p:xfrm>
          <a:off x="2734475" y="4217500"/>
          <a:ext cx="3000000" cy="3000000"/>
        </p:xfrm>
        <a:graphic>
          <a:graphicData uri="http://schemas.openxmlformats.org/drawingml/2006/table">
            <a:tbl>
              <a:tblPr>
                <a:noFill/>
                <a:tableStyleId>{6832E9D6-7E05-4915-A058-28BB6F4E122E}</a:tableStyleId>
              </a:tblPr>
              <a:tblGrid>
                <a:gridCol w="3773450"/>
              </a:tblGrid>
              <a:tr h="381000">
                <a:tc>
                  <a:txBody>
                    <a:bodyPr/>
                    <a:lstStyle/>
                    <a:p>
                      <a:pPr indent="0" lvl="0" marL="0" rtl="0" algn="ctr">
                        <a:spcBef>
                          <a:spcPts val="0"/>
                        </a:spcBef>
                        <a:spcAft>
                          <a:spcPts val="0"/>
                        </a:spcAft>
                        <a:buNone/>
                      </a:pPr>
                      <a:r>
                        <a:rPr b="1" lang="en-US"/>
                        <a:t>ADAM OPTIMIZER</a:t>
                      </a:r>
                      <a:endParaRPr b="1"/>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r>
            </a:tbl>
          </a:graphicData>
        </a:graphic>
      </p:graphicFrame>
      <p:graphicFrame>
        <p:nvGraphicFramePr>
          <p:cNvPr id="190" name="Google Shape;190;p10"/>
          <p:cNvGraphicFramePr/>
          <p:nvPr/>
        </p:nvGraphicFramePr>
        <p:xfrm>
          <a:off x="6507925" y="4217500"/>
          <a:ext cx="3000000" cy="3000000"/>
        </p:xfrm>
        <a:graphic>
          <a:graphicData uri="http://schemas.openxmlformats.org/drawingml/2006/table">
            <a:tbl>
              <a:tblPr>
                <a:noFill/>
                <a:tableStyleId>{6832E9D6-7E05-4915-A058-28BB6F4E122E}</a:tableStyleId>
              </a:tblPr>
              <a:tblGrid>
                <a:gridCol w="3773450"/>
              </a:tblGrid>
              <a:tr h="381000">
                <a:tc>
                  <a:txBody>
                    <a:bodyPr/>
                    <a:lstStyle/>
                    <a:p>
                      <a:pPr indent="0" lvl="0" marL="0" rtl="0" algn="ctr">
                        <a:spcBef>
                          <a:spcPts val="0"/>
                        </a:spcBef>
                        <a:spcAft>
                          <a:spcPts val="0"/>
                        </a:spcAft>
                        <a:buNone/>
                      </a:pPr>
                      <a:r>
                        <a:rPr b="1" lang="en-US"/>
                        <a:t>SGD </a:t>
                      </a:r>
                      <a:r>
                        <a:rPr b="1" lang="en-US"/>
                        <a:t>OPTIMIZER</a:t>
                      </a:r>
                      <a:endParaRPr b="1"/>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r>
            </a:tbl>
          </a:graphicData>
        </a:graphic>
      </p:graphicFrame>
      <p:graphicFrame>
        <p:nvGraphicFramePr>
          <p:cNvPr id="191" name="Google Shape;191;p10"/>
          <p:cNvGraphicFramePr/>
          <p:nvPr/>
        </p:nvGraphicFramePr>
        <p:xfrm>
          <a:off x="6507925" y="4626900"/>
          <a:ext cx="3000000" cy="3000000"/>
        </p:xfrm>
        <a:graphic>
          <a:graphicData uri="http://schemas.openxmlformats.org/drawingml/2006/table">
            <a:tbl>
              <a:tblPr>
                <a:noFill/>
                <a:tableStyleId>{6832E9D6-7E05-4915-A058-28BB6F4E122E}</a:tableStyleId>
              </a:tblPr>
              <a:tblGrid>
                <a:gridCol w="957675"/>
                <a:gridCol w="957675"/>
                <a:gridCol w="957675"/>
                <a:gridCol w="900425"/>
              </a:tblGrid>
              <a:tr h="393800">
                <a:tc>
                  <a:txBody>
                    <a:bodyPr/>
                    <a:lstStyle/>
                    <a:p>
                      <a:pPr indent="0" lvl="0" marL="0" rtl="0" algn="ctr">
                        <a:spcBef>
                          <a:spcPts val="0"/>
                        </a:spcBef>
                        <a:spcAft>
                          <a:spcPts val="0"/>
                        </a:spcAft>
                        <a:buNone/>
                      </a:pPr>
                      <a:r>
                        <a:rPr b="1" lang="en-US"/>
                        <a:t>0.05</a:t>
                      </a:r>
                      <a:endParaRPr b="1"/>
                    </a:p>
                  </a:txBody>
                  <a:tcPr marT="91425" marB="91425" marR="91425" marL="91425" anchor="ctr">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None/>
                      </a:pPr>
                      <a:r>
                        <a:rPr b="1" lang="en-US"/>
                        <a:t>0.01</a:t>
                      </a:r>
                      <a:endParaRPr b="1"/>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None/>
                      </a:pPr>
                      <a:r>
                        <a:rPr b="1" lang="en-US"/>
                        <a:t>0.005</a:t>
                      </a:r>
                      <a:endParaRPr b="1"/>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None/>
                      </a:pPr>
                      <a:r>
                        <a:rPr b="1" lang="en-US"/>
                        <a:t>0.001</a:t>
                      </a:r>
                      <a:endParaRPr b="1"/>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r>
              <a:tr h="393800">
                <a:tc>
                  <a:txBody>
                    <a:bodyPr/>
                    <a:lstStyle/>
                    <a:p>
                      <a:pPr indent="0" lvl="0" marL="0" rtl="0" algn="ctr">
                        <a:spcBef>
                          <a:spcPts val="0"/>
                        </a:spcBef>
                        <a:spcAft>
                          <a:spcPts val="0"/>
                        </a:spcAft>
                        <a:buNone/>
                      </a:pPr>
                      <a:r>
                        <a:rPr lang="en-US" sz="1200"/>
                        <a:t>0.1335 </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0.8034 </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0.7640 </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0.6477</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r>
              <a:tr h="393800">
                <a:tc>
                  <a:txBody>
                    <a:bodyPr/>
                    <a:lstStyle/>
                    <a:p>
                      <a:pPr indent="0" lvl="0" marL="0" rtl="0" algn="ctr">
                        <a:spcBef>
                          <a:spcPts val="0"/>
                        </a:spcBef>
                        <a:spcAft>
                          <a:spcPts val="0"/>
                        </a:spcAft>
                        <a:buNone/>
                      </a:pPr>
                      <a:r>
                        <a:rPr lang="en-US" sz="1200"/>
                        <a:t>0.0267 </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0.8052</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0.7983</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0.6610</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r>
              <a:tr h="393800">
                <a:tc>
                  <a:txBody>
                    <a:bodyPr/>
                    <a:lstStyle/>
                    <a:p>
                      <a:pPr indent="0" lvl="0" marL="0" rtl="0" algn="ctr">
                        <a:spcBef>
                          <a:spcPts val="0"/>
                        </a:spcBef>
                        <a:spcAft>
                          <a:spcPts val="0"/>
                        </a:spcAft>
                        <a:buNone/>
                      </a:pPr>
                      <a:r>
                        <a:rPr lang="en-US" sz="1200"/>
                        <a:t>0.2000 </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0.7843 </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0.7945</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0.6011</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r>
              <a:tr h="393800">
                <a:tc>
                  <a:txBody>
                    <a:bodyPr/>
                    <a:lstStyle/>
                    <a:p>
                      <a:pPr indent="0" lvl="0" marL="0" rtl="0" algn="ctr">
                        <a:spcBef>
                          <a:spcPts val="0"/>
                        </a:spcBef>
                        <a:spcAft>
                          <a:spcPts val="0"/>
                        </a:spcAft>
                        <a:buNone/>
                      </a:pPr>
                      <a:r>
                        <a:rPr lang="en-US" sz="1200"/>
                        <a:t>0.0471 </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0.7925 </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0.7937 </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0.6095</a:t>
                      </a:r>
                      <a:endParaRPr sz="1200"/>
                    </a:p>
                  </a:txBody>
                  <a:tcPr marT="91425" marB="91425" marR="91425" marL="91425">
                    <a:lnL cap="flat" cmpd="sng" w="9525">
                      <a:solidFill>
                        <a:srgbClr val="9E9E9E"/>
                      </a:solidFill>
                      <a:prstDash val="dashDot"/>
                      <a:round/>
                      <a:headEnd len="sm" w="sm" type="none"/>
                      <a:tailEnd len="sm" w="sm" type="none"/>
                    </a:lnL>
                    <a:lnR cap="flat" cmpd="sng" w="9525">
                      <a:solidFill>
                        <a:srgbClr val="9E9E9E"/>
                      </a:solidFill>
                      <a:prstDash val="dashDot"/>
                      <a:round/>
                      <a:headEnd len="sm" w="sm" type="none"/>
                      <a:tailEnd len="sm" w="sm" type="none"/>
                    </a:lnR>
                    <a:lnT cap="flat" cmpd="sng" w="9525">
                      <a:solidFill>
                        <a:srgbClr val="9E9E9E"/>
                      </a:solidFill>
                      <a:prstDash val="dashDot"/>
                      <a:round/>
                      <a:headEnd len="sm" w="sm" type="none"/>
                      <a:tailEnd len="sm" w="sm" type="none"/>
                    </a:lnT>
                    <a:lnB cap="flat" cmpd="sng" w="9525">
                      <a:solidFill>
                        <a:srgbClr val="9E9E9E"/>
                      </a:solidFill>
                      <a:prstDash val="dashDot"/>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1000"/>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1000"/>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1000"/>
                                        <p:tgtEl>
                                          <p:spTgt spid="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animEffect filter="fade" transition="in">
                                      <p:cBhvr>
                                        <p:cTn dur="1000"/>
                                        <p:tgtEl>
                                          <p:spTgt spid="1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animEffect filter="fade" transition="in">
                                      <p:cBhvr>
                                        <p:cTn dur="1000"/>
                                        <p:tgtEl>
                                          <p:spTgt spid="1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5" st="5"/>
                                            </p:txEl>
                                          </p:spTgt>
                                        </p:tgtEl>
                                        <p:attrNameLst>
                                          <p:attrName>style.visibility</p:attrName>
                                        </p:attrNameLst>
                                      </p:cBhvr>
                                      <p:to>
                                        <p:strVal val="visible"/>
                                      </p:to>
                                    </p:set>
                                    <p:animEffect filter="fade" transition="in">
                                      <p:cBhvr>
                                        <p:cTn dur="1000"/>
                                        <p:tgtEl>
                                          <p:spTgt spid="1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2e75500260_1_11"/>
          <p:cNvSpPr txBox="1"/>
          <p:nvPr>
            <p:ph type="title"/>
          </p:nvPr>
        </p:nvSpPr>
        <p:spPr>
          <a:xfrm>
            <a:off x="838200" y="0"/>
            <a:ext cx="10515600" cy="798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REFERENCES</a:t>
            </a:r>
            <a:endParaRPr/>
          </a:p>
        </p:txBody>
      </p:sp>
      <p:sp>
        <p:nvSpPr>
          <p:cNvPr id="197" name="Google Shape;197;g22e75500260_1_11"/>
          <p:cNvSpPr txBox="1"/>
          <p:nvPr>
            <p:ph idx="1" type="body"/>
          </p:nvPr>
        </p:nvSpPr>
        <p:spPr>
          <a:xfrm>
            <a:off x="556625" y="903200"/>
            <a:ext cx="11132400" cy="5534700"/>
          </a:xfrm>
          <a:prstGeom prst="rect">
            <a:avLst/>
          </a:prstGeom>
        </p:spPr>
        <p:txBody>
          <a:bodyPr anchorCtr="0" anchor="t" bIns="45700" lIns="91425" spcFirstLastPara="1" rIns="91425" wrap="square" tIns="45700">
            <a:normAutofit fontScale="32500" lnSpcReduction="10000"/>
          </a:bodyPr>
          <a:lstStyle/>
          <a:p>
            <a:pPr indent="0" lvl="0" marL="0" rtl="0" algn="l">
              <a:spcBef>
                <a:spcPts val="1000"/>
              </a:spcBef>
              <a:spcAft>
                <a:spcPts val="0"/>
              </a:spcAft>
              <a:buClr>
                <a:schemeClr val="dk1"/>
              </a:buClr>
              <a:buSzPct val="28514"/>
              <a:buFont typeface="Arial"/>
              <a:buNone/>
            </a:pPr>
            <a:r>
              <a:rPr lang="en-US" sz="3857"/>
              <a:t>[1] Enes Ayan and Halil Murat  ̈Unver. Diagnosis of pneumonia from chest x-ray images using deep learning In 2019 Scientific Meeting on Electrical-Electronics &amp; Biomedical Engineering and Computer Science (EBBT), pages 1–5. Ieee, 2019. </a:t>
            </a:r>
            <a:endParaRPr sz="3857"/>
          </a:p>
          <a:p>
            <a:pPr indent="0" lvl="0" marL="0" rtl="0" algn="l">
              <a:spcBef>
                <a:spcPts val="1000"/>
              </a:spcBef>
              <a:spcAft>
                <a:spcPts val="0"/>
              </a:spcAft>
              <a:buClr>
                <a:schemeClr val="dk1"/>
              </a:buClr>
              <a:buSzPct val="28514"/>
              <a:buFont typeface="Arial"/>
              <a:buNone/>
            </a:pPr>
            <a:r>
              <a:rPr lang="en-US" sz="3857"/>
              <a:t>[2] Arkaprabha Basu, Sourav Das, Susmita Ghosh, Sankha Mullick, Avisek Gupta, and Swagatam Das. Chest X-Ray Dataset for Respiratory Disease Classification, 2021.</a:t>
            </a:r>
            <a:endParaRPr sz="3857"/>
          </a:p>
          <a:p>
            <a:pPr indent="0" lvl="0" marL="0" rtl="0" algn="l">
              <a:spcBef>
                <a:spcPts val="1000"/>
              </a:spcBef>
              <a:spcAft>
                <a:spcPts val="0"/>
              </a:spcAft>
              <a:buClr>
                <a:schemeClr val="dk1"/>
              </a:buClr>
              <a:buSzPct val="28514"/>
              <a:buFont typeface="Arial"/>
              <a:buNone/>
            </a:pPr>
            <a:r>
              <a:rPr lang="en-US" sz="3857"/>
              <a:t>[3] Hilary Brueck. The newest version of chatgpt passed the us medical licensing exam with flying colors  and diagnosed a 1 in 100,000 condition in seconds, Apr 2023.</a:t>
            </a:r>
            <a:endParaRPr sz="3857"/>
          </a:p>
          <a:p>
            <a:pPr indent="0" lvl="0" marL="0" rtl="0" algn="l">
              <a:spcBef>
                <a:spcPts val="1000"/>
              </a:spcBef>
              <a:spcAft>
                <a:spcPts val="0"/>
              </a:spcAft>
              <a:buClr>
                <a:schemeClr val="dk1"/>
              </a:buClr>
              <a:buSzPct val="28514"/>
              <a:buFont typeface="Arial"/>
              <a:buNone/>
            </a:pPr>
            <a:r>
              <a:rPr lang="en-US" sz="3857"/>
              <a:t>[4] Erdi C ̧ allı, Ecem Sogancioglu, Bram van Ginneken, Kicky G van Leeuwen, and Keelin Murphy. Deep learning for chest x-ray analysis: A survey. Medical Image Analysis, 72:102125, 2021. </a:t>
            </a:r>
            <a:endParaRPr sz="3857"/>
          </a:p>
          <a:p>
            <a:pPr indent="0" lvl="0" marL="0" rtl="0" algn="l">
              <a:spcBef>
                <a:spcPts val="1000"/>
              </a:spcBef>
              <a:spcAft>
                <a:spcPts val="0"/>
              </a:spcAft>
              <a:buClr>
                <a:schemeClr val="dk1"/>
              </a:buClr>
              <a:buSzPct val="28514"/>
              <a:buFont typeface="Arial"/>
              <a:buNone/>
            </a:pPr>
            <a:r>
              <a:rPr lang="en-US" sz="3857"/>
              <a:t>[5] OpenAI ChatGPT. Gflops., 2023. </a:t>
            </a:r>
            <a:endParaRPr sz="3857"/>
          </a:p>
          <a:p>
            <a:pPr indent="0" lvl="0" marL="0" rtl="0" algn="l">
              <a:spcBef>
                <a:spcPts val="1000"/>
              </a:spcBef>
              <a:spcAft>
                <a:spcPts val="0"/>
              </a:spcAft>
              <a:buClr>
                <a:schemeClr val="dk1"/>
              </a:buClr>
              <a:buSzPct val="28514"/>
              <a:buFont typeface="Arial"/>
              <a:buNone/>
            </a:pPr>
            <a:r>
              <a:rPr lang="en-US" sz="3857"/>
              <a:t>[6] NATIONAL INSTITUTES OF HEALTH CHEST X-RAY DATASET. Nih chest x-rays — kaggle.com. https : / / www . kaggle . com / datasets / nih- chest- xrays/data. Accessed 10-Mar-2023. </a:t>
            </a:r>
            <a:endParaRPr sz="3857"/>
          </a:p>
          <a:p>
            <a:pPr indent="0" lvl="0" marL="0" rtl="0" algn="l">
              <a:spcBef>
                <a:spcPts val="1000"/>
              </a:spcBef>
              <a:spcAft>
                <a:spcPts val="0"/>
              </a:spcAft>
              <a:buClr>
                <a:schemeClr val="dk1"/>
              </a:buClr>
              <a:buSzPct val="28514"/>
              <a:buFont typeface="Arial"/>
              <a:buNone/>
            </a:pPr>
            <a:r>
              <a:rPr lang="en-US" sz="3857"/>
              <a:t>[7] Ross Girshick, Jeff Donahue, Trevor Darrell, and Jitendra Malik. Rich feature hierarchies for accurate object detection and semantic segmentation. In Proceedings of the IEEE conference on computer vision and pattern recognition, pages 580–587, 2014. </a:t>
            </a:r>
            <a:endParaRPr sz="3857"/>
          </a:p>
          <a:p>
            <a:pPr indent="0" lvl="0" marL="0" rtl="0" algn="l">
              <a:spcBef>
                <a:spcPts val="1000"/>
              </a:spcBef>
              <a:spcAft>
                <a:spcPts val="0"/>
              </a:spcAft>
              <a:buClr>
                <a:schemeClr val="dk1"/>
              </a:buClr>
              <a:buSzPct val="28514"/>
              <a:buFont typeface="Arial"/>
              <a:buNone/>
            </a:pPr>
            <a:r>
              <a:rPr lang="en-US" sz="3857"/>
              <a:t>[8] Kaiming He, Xiangyu Zhang, Shaoqing Ren, and Jian Sun. Deep residual learning for image recognition. In Proceedings of the IEEE conference on computer vision and pattern recognition, pages 770–778, 2016.</a:t>
            </a:r>
            <a:endParaRPr sz="3857"/>
          </a:p>
          <a:p>
            <a:pPr indent="0" lvl="0" marL="0" rtl="0" algn="l">
              <a:spcBef>
                <a:spcPts val="1000"/>
              </a:spcBef>
              <a:spcAft>
                <a:spcPts val="0"/>
              </a:spcAft>
              <a:buClr>
                <a:schemeClr val="dk1"/>
              </a:buClr>
              <a:buSzPct val="28514"/>
              <a:buFont typeface="Arial"/>
              <a:buNone/>
            </a:pPr>
            <a:r>
              <a:rPr lang="en-US" sz="3857"/>
              <a:t>[9] Alex Krizhevsky. One weird trick for parallelizing convolutional neural networks, 2014. </a:t>
            </a:r>
            <a:endParaRPr sz="3857"/>
          </a:p>
          <a:p>
            <a:pPr indent="0" lvl="0" marL="0" rtl="0" algn="l">
              <a:spcBef>
                <a:spcPts val="1000"/>
              </a:spcBef>
              <a:spcAft>
                <a:spcPts val="0"/>
              </a:spcAft>
              <a:buClr>
                <a:schemeClr val="dk1"/>
              </a:buClr>
              <a:buSzPct val="28514"/>
              <a:buFont typeface="Arial"/>
              <a:buNone/>
            </a:pPr>
            <a:r>
              <a:rPr lang="en-US" sz="3857"/>
              <a:t>[10] sovrasov. sovrasov/flops-counter.pytorch: Issue 16. , github, 2019. </a:t>
            </a:r>
            <a:endParaRPr sz="3857"/>
          </a:p>
          <a:p>
            <a:pPr indent="0" lvl="0" marL="0" rtl="0" algn="l">
              <a:spcBef>
                <a:spcPts val="1000"/>
              </a:spcBef>
              <a:spcAft>
                <a:spcPts val="0"/>
              </a:spcAft>
              <a:buClr>
                <a:schemeClr val="dk1"/>
              </a:buClr>
              <a:buSzPct val="28514"/>
              <a:buFont typeface="Arial"/>
              <a:buNone/>
            </a:pPr>
            <a:r>
              <a:rPr lang="en-US" sz="3857"/>
              <a:t>[11] Christian Szegedy, Vincent Vanhoucke, Sergey Ioffe, Jon Shlens, and Zbigniew Wojna. Rethinking the in-ception architecture for computer vision. In Proceed-ings of the IEEE conference on computer vision and pattern recognition, pages 2818–2826, 2016. </a:t>
            </a:r>
            <a:endParaRPr sz="3857"/>
          </a:p>
          <a:p>
            <a:pPr indent="0" lvl="0" marL="0" rtl="0" algn="l">
              <a:spcBef>
                <a:spcPts val="1000"/>
              </a:spcBef>
              <a:spcAft>
                <a:spcPts val="0"/>
              </a:spcAft>
              <a:buClr>
                <a:schemeClr val="dk1"/>
              </a:buClr>
              <a:buSzPct val="28514"/>
              <a:buFont typeface="Arial"/>
              <a:buNone/>
            </a:pPr>
            <a:r>
              <a:rPr lang="en-US" sz="3857"/>
              <a:t>[12] UJ-T. Chest xray images to diagnose pneumonia— kaggle.com. https://www.kaggle.com/datasets / paulti / chest- xray- images. Accessed 8-Mar-2023. 2</a:t>
            </a:r>
            <a:endParaRPr sz="3857"/>
          </a:p>
          <a:p>
            <a:pPr indent="0" lvl="0" marL="0" rtl="0" algn="l">
              <a:spcBef>
                <a:spcPts val="1000"/>
              </a:spcBef>
              <a:spcAft>
                <a:spcPts val="0"/>
              </a:spcAft>
              <a:buClr>
                <a:schemeClr val="dk1"/>
              </a:buClr>
              <a:buSzPct val="28514"/>
              <a:buFont typeface="Arial"/>
              <a:buNone/>
            </a:pPr>
            <a:r>
              <a:rPr lang="en-US" sz="3857"/>
              <a:t>[13] Xiaosong Wang, Yifan Peng, Le Lu, Zhiyong Lu, Mohammadhadi Bagheri, and Ronald Summers. Chestxray8: Hospital-scale chest x-ray database and bench-marks on weakly-supervised classification and localization of common thorax diseases. In 2017 IEEE Conference on Computer Vision and Pattern Recognition (CVPR), pages 3462–3471, 2017. </a:t>
            </a:r>
            <a:endParaRPr sz="3857"/>
          </a:p>
          <a:p>
            <a:pPr indent="0" lvl="0" marL="0" rtl="0" algn="l">
              <a:spcBef>
                <a:spcPts val="1000"/>
              </a:spcBef>
              <a:spcAft>
                <a:spcPts val="0"/>
              </a:spcAft>
              <a:buClr>
                <a:schemeClr val="dk1"/>
              </a:buClr>
              <a:buSzPct val="28514"/>
              <a:buFont typeface="Arial"/>
              <a:buNone/>
            </a:pPr>
            <a:r>
              <a:rPr lang="en-US" sz="3857"/>
              <a:t>[14] Samir S Yadav and Shivajirao M Jadhav. Deep convolutional neural network based medical image classification for disease diagnosis. Journal of Big data,6(1):1–18, 2019.</a:t>
            </a:r>
            <a:endParaRPr sz="3857"/>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1050471" y="283054"/>
            <a:ext cx="10091100" cy="767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sz="3600">
                <a:latin typeface="Cantarell"/>
                <a:ea typeface="Cantarell"/>
                <a:cs typeface="Cantarell"/>
                <a:sym typeface="Cantarell"/>
              </a:rPr>
              <a:t>PROBLEM STATEMENT AND GOAL</a:t>
            </a:r>
            <a:endParaRPr sz="3600">
              <a:latin typeface="Cantarell"/>
              <a:ea typeface="Cantarell"/>
              <a:cs typeface="Cantarell"/>
              <a:sym typeface="Cantarell"/>
            </a:endParaRPr>
          </a:p>
        </p:txBody>
      </p:sp>
      <p:sp>
        <p:nvSpPr>
          <p:cNvPr id="91" name="Google Shape;91;p2"/>
          <p:cNvSpPr txBox="1"/>
          <p:nvPr>
            <p:ph idx="1" type="body"/>
          </p:nvPr>
        </p:nvSpPr>
        <p:spPr>
          <a:xfrm>
            <a:off x="548525" y="1251300"/>
            <a:ext cx="11149500" cy="517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i="0" lang="en-US" sz="1700">
                <a:latin typeface="Alegreya Sans"/>
                <a:ea typeface="Alegreya Sans"/>
                <a:cs typeface="Alegreya Sans"/>
                <a:sym typeface="Alegreya Sans"/>
              </a:rPr>
              <a:t>Introduction:</a:t>
            </a:r>
            <a:r>
              <a:rPr i="0" lang="en-US" sz="1700">
                <a:latin typeface="Alegreya Sans Medium"/>
                <a:ea typeface="Alegreya Sans Medium"/>
                <a:cs typeface="Alegreya Sans Medium"/>
                <a:sym typeface="Alegreya Sans Medium"/>
              </a:rPr>
              <a:t> Medical Imaging plays a crucial role in modern healthcare by enabling medical professionals to make more informed diagnostic decisions. However, manual interpretation of chest X-rays can be a challenging, time-consuming, and error-prone process, even for expert radiologists in accurately diagnosing diseases. With the advancement of AI, there has been a significant transformation in the healthcare field. Therefore, our project employs state-of-the-art AI models such as AlexNet, ResNet18, and Inceptionv3 to train on multiple datasets with varying complexity to aid in the diagnosis of respiratory and cardiovascular conditions in patients.</a:t>
            </a:r>
            <a:endParaRPr i="0" sz="1700">
              <a:latin typeface="Alegreya Sans Medium"/>
              <a:ea typeface="Alegreya Sans Medium"/>
              <a:cs typeface="Alegreya Sans Medium"/>
              <a:sym typeface="Alegreya Sans Medium"/>
            </a:endParaRPr>
          </a:p>
          <a:p>
            <a:pPr indent="0" lvl="0" marL="0" rtl="0" algn="l">
              <a:lnSpc>
                <a:spcPct val="90000"/>
              </a:lnSpc>
              <a:spcBef>
                <a:spcPts val="1000"/>
              </a:spcBef>
              <a:spcAft>
                <a:spcPts val="0"/>
              </a:spcAft>
              <a:buNone/>
            </a:pPr>
            <a:r>
              <a:rPr i="0" lang="en-US" sz="1700">
                <a:latin typeface="Alegreya Sans Medium"/>
                <a:ea typeface="Alegreya Sans Medium"/>
                <a:cs typeface="Alegreya Sans Medium"/>
                <a:sym typeface="Alegreya Sans Medium"/>
              </a:rPr>
              <a:t>The scope of our project involves examining the effect of different factors, such as model architecture, dataset complexity, hyperparameter optimization, and transfer learning, on the diagnostic ability of these models. </a:t>
            </a:r>
            <a:endParaRPr sz="1700">
              <a:latin typeface="Alegreya Sans Medium"/>
              <a:ea typeface="Alegreya Sans Medium"/>
              <a:cs typeface="Alegreya Sans Medium"/>
              <a:sym typeface="Alegreya Sans Medium"/>
            </a:endParaRPr>
          </a:p>
          <a:p>
            <a:pPr indent="0" lvl="0" marL="0" rtl="0" algn="l">
              <a:lnSpc>
                <a:spcPct val="90000"/>
              </a:lnSpc>
              <a:spcBef>
                <a:spcPts val="1000"/>
              </a:spcBef>
              <a:spcAft>
                <a:spcPts val="0"/>
              </a:spcAft>
              <a:buNone/>
            </a:pPr>
            <a:r>
              <a:rPr b="1" lang="en-US" sz="1700">
                <a:latin typeface="Alegreya Sans"/>
                <a:ea typeface="Alegreya Sans"/>
                <a:cs typeface="Alegreya Sans"/>
                <a:sym typeface="Alegreya Sans"/>
              </a:rPr>
              <a:t>Challenges faced: </a:t>
            </a:r>
            <a:endParaRPr b="1" sz="1700">
              <a:latin typeface="Alegreya Sans"/>
              <a:ea typeface="Alegreya Sans"/>
              <a:cs typeface="Alegreya Sans"/>
              <a:sym typeface="Alegreya Sans"/>
            </a:endParaRPr>
          </a:p>
          <a:p>
            <a:pPr indent="-336550" lvl="0" marL="457200" rtl="0" algn="l">
              <a:lnSpc>
                <a:spcPct val="90000"/>
              </a:lnSpc>
              <a:spcBef>
                <a:spcPts val="1000"/>
              </a:spcBef>
              <a:spcAft>
                <a:spcPts val="0"/>
              </a:spcAft>
              <a:buSzPts val="1700"/>
              <a:buFont typeface="Alegreya Sans Medium"/>
              <a:buAutoNum type="arabicPeriod"/>
            </a:pPr>
            <a:r>
              <a:rPr lang="en-US" sz="1700">
                <a:latin typeface="Alegreya Sans Medium"/>
                <a:ea typeface="Alegreya Sans Medium"/>
                <a:cs typeface="Alegreya Sans Medium"/>
                <a:sym typeface="Alegreya Sans Medium"/>
              </a:rPr>
              <a:t>Although there are numerous medical imaging datasets accessible, it was difficult to locate datasets with a significant amount  of precisely labeled images. </a:t>
            </a:r>
            <a:endParaRPr sz="1700">
              <a:latin typeface="Alegreya Sans Medium"/>
              <a:ea typeface="Alegreya Sans Medium"/>
              <a:cs typeface="Alegreya Sans Medium"/>
              <a:sym typeface="Alegreya Sans Medium"/>
            </a:endParaRPr>
          </a:p>
          <a:p>
            <a:pPr indent="-336550" lvl="0" marL="457200" rtl="0" algn="l">
              <a:lnSpc>
                <a:spcPct val="90000"/>
              </a:lnSpc>
              <a:spcBef>
                <a:spcPts val="0"/>
              </a:spcBef>
              <a:spcAft>
                <a:spcPts val="0"/>
              </a:spcAft>
              <a:buSzPts val="1700"/>
              <a:buFont typeface="Alegreya Sans Medium"/>
              <a:buAutoNum type="arabicPeriod"/>
            </a:pPr>
            <a:r>
              <a:rPr lang="en-US" sz="1700">
                <a:latin typeface="Alegreya Sans Medium"/>
                <a:ea typeface="Alegreya Sans Medium"/>
                <a:cs typeface="Alegreya Sans Medium"/>
                <a:sym typeface="Alegreya Sans Medium"/>
              </a:rPr>
              <a:t>Deep learning models must be trained using a lot of computational power, especially specialized GPUs, on medical imaging datasets. To train the models, we required increasingly powerful computing devices. </a:t>
            </a:r>
            <a:endParaRPr sz="1700">
              <a:latin typeface="Alegreya Sans Medium"/>
              <a:ea typeface="Alegreya Sans Medium"/>
              <a:cs typeface="Alegreya Sans Medium"/>
              <a:sym typeface="Alegreya Sans Medium"/>
            </a:endParaRPr>
          </a:p>
          <a:p>
            <a:pPr indent="-336550" lvl="0" marL="457200" rtl="0" algn="l">
              <a:lnSpc>
                <a:spcPct val="90000"/>
              </a:lnSpc>
              <a:spcBef>
                <a:spcPts val="0"/>
              </a:spcBef>
              <a:spcAft>
                <a:spcPts val="0"/>
              </a:spcAft>
              <a:buSzPts val="1700"/>
              <a:buFont typeface="Alegreya Sans Medium"/>
              <a:buAutoNum type="arabicPeriod"/>
            </a:pPr>
            <a:r>
              <a:rPr lang="en-US" sz="1700">
                <a:latin typeface="Alegreya Sans Medium"/>
                <a:ea typeface="Alegreya Sans Medium"/>
                <a:cs typeface="Alegreya Sans Medium"/>
                <a:sym typeface="Alegreya Sans Medium"/>
              </a:rPr>
              <a:t>Complex elements in chest X-ray pictures, such as differences in shape, texture, and illumination, made it challenging for models to correctly categorize diseases. </a:t>
            </a:r>
            <a:endParaRPr sz="1700">
              <a:latin typeface="Alegreya Sans Medium"/>
              <a:ea typeface="Alegreya Sans Medium"/>
              <a:cs typeface="Alegreya Sans Medium"/>
              <a:sym typeface="Alegreya Sans Medium"/>
            </a:endParaRPr>
          </a:p>
          <a:p>
            <a:pPr indent="0" lvl="0" marL="0" rtl="0" algn="l">
              <a:spcBef>
                <a:spcPts val="1000"/>
              </a:spcBef>
              <a:spcAft>
                <a:spcPts val="0"/>
              </a:spcAft>
              <a:buNone/>
            </a:pPr>
            <a:r>
              <a:rPr b="1" lang="en-US" sz="1700">
                <a:latin typeface="Alegreya Sans"/>
                <a:ea typeface="Alegreya Sans"/>
                <a:cs typeface="Alegreya Sans"/>
                <a:sym typeface="Alegreya Sans"/>
              </a:rPr>
              <a:t>H</a:t>
            </a:r>
            <a:r>
              <a:rPr b="1" lang="en-US" sz="1700">
                <a:latin typeface="Alegreya Sans"/>
                <a:ea typeface="Alegreya Sans"/>
                <a:cs typeface="Alegreya Sans"/>
                <a:sym typeface="Alegreya Sans"/>
              </a:rPr>
              <a:t>igh Level Results: </a:t>
            </a:r>
            <a:r>
              <a:rPr lang="en-US" sz="1700">
                <a:latin typeface="Alegreya Sans Medium"/>
                <a:ea typeface="Alegreya Sans Medium"/>
                <a:cs typeface="Alegreya Sans Medium"/>
                <a:sym typeface="Alegreya Sans Medium"/>
              </a:rPr>
              <a:t>We discovered that the best performance for all models was obtained on the first dataset, and ResNet18 outperformed the other models on all two datasets. After analyzing the results, we found that for dataset 1, ResNet18 achieved the highest accuracy among all the models tested. On the other hand, for dataset 2, AlexNet outperformed the other models by a significant margin.</a:t>
            </a:r>
            <a:br>
              <a:rPr lang="en-US" sz="1700">
                <a:latin typeface="Alegreya Sans Medium"/>
                <a:ea typeface="Alegreya Sans Medium"/>
                <a:cs typeface="Alegreya Sans Medium"/>
                <a:sym typeface="Alegreya Sans Medium"/>
              </a:rPr>
            </a:br>
            <a:br>
              <a:rPr b="0" i="0" lang="en-US" sz="1600">
                <a:solidFill>
                  <a:srgbClr val="5D6879"/>
                </a:solidFill>
                <a:latin typeface="Lato"/>
                <a:ea typeface="Lato"/>
                <a:cs typeface="Lato"/>
                <a:sym typeface="Lato"/>
              </a:rPr>
            </a:br>
            <a:endParaRPr sz="1600">
              <a:latin typeface="Times New Roman"/>
              <a:ea typeface="Times New Roman"/>
              <a:cs typeface="Times New Roman"/>
              <a:sym typeface="Times New Roman"/>
            </a:endParaRPr>
          </a:p>
          <a:p>
            <a:pPr indent="-127000" lvl="0" marL="228600" rtl="0" algn="l">
              <a:lnSpc>
                <a:spcPct val="90000"/>
              </a:lnSpc>
              <a:spcBef>
                <a:spcPts val="1000"/>
              </a:spcBef>
              <a:spcAft>
                <a:spcPts val="0"/>
              </a:spcAft>
              <a:buClr>
                <a:schemeClr val="dk1"/>
              </a:buClr>
              <a:buSzPts val="1600"/>
              <a:buNone/>
            </a:pPr>
            <a:r>
              <a:t/>
            </a:r>
            <a:endParaRPr b="0" i="0" sz="1600">
              <a:latin typeface="Times New Roman"/>
              <a:ea typeface="Times New Roman"/>
              <a:cs typeface="Times New Roman"/>
              <a:sym typeface="Times New Roman"/>
            </a:endParaRPr>
          </a:p>
          <a:p>
            <a:pPr indent="-127000" lvl="0" marL="228600" rtl="0" algn="l">
              <a:lnSpc>
                <a:spcPct val="90000"/>
              </a:lnSpc>
              <a:spcBef>
                <a:spcPts val="1000"/>
              </a:spcBef>
              <a:spcAft>
                <a:spcPts val="0"/>
              </a:spcAft>
              <a:buClr>
                <a:schemeClr val="dk1"/>
              </a:buClr>
              <a:buSzPts val="1600"/>
              <a:buNone/>
            </a:pPr>
            <a:r>
              <a:t/>
            </a:r>
            <a:endParaRPr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 calcmode="lin" valueType="num">
                                      <p:cBhvr additive="base">
                                        <p:cTn dur="500"/>
                                        <p:tgtEl>
                                          <p:spTgt spid="9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 calcmode="lin" valueType="num">
                                      <p:cBhvr additive="base">
                                        <p:cTn dur="500"/>
                                        <p:tgtEl>
                                          <p:spTgt spid="9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 calcmode="lin" valueType="num">
                                      <p:cBhvr additive="base">
                                        <p:cTn dur="500"/>
                                        <p:tgtEl>
                                          <p:spTgt spid="9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anim calcmode="lin" valueType="num">
                                      <p:cBhvr additive="base">
                                        <p:cTn dur="500"/>
                                        <p:tgtEl>
                                          <p:spTgt spid="9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anim calcmode="lin" valueType="num">
                                      <p:cBhvr additive="base">
                                        <p:cTn dur="500"/>
                                        <p:tgtEl>
                                          <p:spTgt spid="9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anim calcmode="lin" valueType="num">
                                      <p:cBhvr additive="base">
                                        <p:cTn dur="500"/>
                                        <p:tgtEl>
                                          <p:spTgt spid="91">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
                                            <p:txEl>
                                              <p:pRg end="6" st="6"/>
                                            </p:txEl>
                                          </p:spTgt>
                                        </p:tgtEl>
                                        <p:attrNameLst>
                                          <p:attrName>style.visibility</p:attrName>
                                        </p:attrNameLst>
                                      </p:cBhvr>
                                      <p:to>
                                        <p:strVal val="visible"/>
                                      </p:to>
                                    </p:set>
                                    <p:anim calcmode="lin" valueType="num">
                                      <p:cBhvr additive="base">
                                        <p:cTn dur="500"/>
                                        <p:tgtEl>
                                          <p:spTgt spid="91">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
                                            <p:txEl>
                                              <p:pRg end="7" st="7"/>
                                            </p:txEl>
                                          </p:spTgt>
                                        </p:tgtEl>
                                        <p:attrNameLst>
                                          <p:attrName>style.visibility</p:attrName>
                                        </p:attrNameLst>
                                      </p:cBhvr>
                                      <p:to>
                                        <p:strVal val="visible"/>
                                      </p:to>
                                    </p:set>
                                    <p:anim calcmode="lin" valueType="num">
                                      <p:cBhvr additive="base">
                                        <p:cTn dur="500"/>
                                        <p:tgtEl>
                                          <p:spTgt spid="91">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
                                            <p:txEl>
                                              <p:pRg end="8" st="8"/>
                                            </p:txEl>
                                          </p:spTgt>
                                        </p:tgtEl>
                                        <p:attrNameLst>
                                          <p:attrName>style.visibility</p:attrName>
                                        </p:attrNameLst>
                                      </p:cBhvr>
                                      <p:to>
                                        <p:strVal val="visible"/>
                                      </p:to>
                                    </p:set>
                                    <p:anim calcmode="lin" valueType="num">
                                      <p:cBhvr additive="base">
                                        <p:cTn dur="500"/>
                                        <p:tgtEl>
                                          <p:spTgt spid="91">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8211" y="342400"/>
            <a:ext cx="10515600" cy="669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sz="3600">
                <a:latin typeface="Cantarell"/>
                <a:ea typeface="Cantarell"/>
                <a:cs typeface="Cantarell"/>
                <a:sym typeface="Cantarell"/>
              </a:rPr>
              <a:t>DATASETS</a:t>
            </a:r>
            <a:endParaRPr sz="3600">
              <a:latin typeface="Cantarell"/>
              <a:ea typeface="Cantarell"/>
              <a:cs typeface="Cantarell"/>
              <a:sym typeface="Cantarell"/>
            </a:endParaRPr>
          </a:p>
        </p:txBody>
      </p:sp>
      <p:sp>
        <p:nvSpPr>
          <p:cNvPr id="97" name="Google Shape;97;p3"/>
          <p:cNvSpPr txBox="1"/>
          <p:nvPr>
            <p:ph idx="1" type="body"/>
          </p:nvPr>
        </p:nvSpPr>
        <p:spPr>
          <a:xfrm>
            <a:off x="366200" y="1689475"/>
            <a:ext cx="6801300" cy="429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i="0" lang="en-US" sz="1800">
                <a:latin typeface="Alegreya Sans Medium"/>
                <a:ea typeface="Alegreya Sans Medium"/>
                <a:cs typeface="Alegreya Sans Medium"/>
                <a:sym typeface="Alegreya Sans Medium"/>
              </a:rPr>
              <a:t>To perform disease classification from Chest X-rays, we chose the datasets publicly available from Kaggle namely, the Chest Xray Images, Chest X-Ray Dataset for Respiratory Disease Classification, NIH Chest Xray-14</a:t>
            </a:r>
            <a:endParaRPr i="0" sz="1800">
              <a:latin typeface="Alegreya Sans Medium"/>
              <a:ea typeface="Alegreya Sans Medium"/>
              <a:cs typeface="Alegreya Sans Medium"/>
              <a:sym typeface="Alegreya Sans Medium"/>
            </a:endParaRPr>
          </a:p>
          <a:p>
            <a:pPr indent="0" lvl="0" marL="0" rtl="0" algn="l">
              <a:lnSpc>
                <a:spcPct val="90000"/>
              </a:lnSpc>
              <a:spcBef>
                <a:spcPts val="0"/>
              </a:spcBef>
              <a:spcAft>
                <a:spcPts val="0"/>
              </a:spcAft>
              <a:buClr>
                <a:schemeClr val="dk1"/>
              </a:buClr>
              <a:buSzPts val="1800"/>
              <a:buNone/>
            </a:pPr>
            <a:r>
              <a:t/>
            </a:r>
            <a:endParaRPr sz="1800">
              <a:latin typeface="Alegreya Sans Medium"/>
              <a:ea typeface="Alegreya Sans Medium"/>
              <a:cs typeface="Alegreya Sans Medium"/>
              <a:sym typeface="Alegreya Sans Medium"/>
            </a:endParaRPr>
          </a:p>
          <a:p>
            <a:pPr indent="0" lvl="0" marL="0" rtl="0" algn="l">
              <a:lnSpc>
                <a:spcPct val="90000"/>
              </a:lnSpc>
              <a:spcBef>
                <a:spcPts val="1000"/>
              </a:spcBef>
              <a:spcAft>
                <a:spcPts val="0"/>
              </a:spcAft>
              <a:buNone/>
            </a:pPr>
            <a:r>
              <a:rPr b="1" i="0" lang="en-US" sz="1800">
                <a:latin typeface="Alegreya Sans"/>
                <a:ea typeface="Alegreya Sans"/>
                <a:cs typeface="Alegreya Sans"/>
                <a:sym typeface="Alegreya Sans"/>
              </a:rPr>
              <a:t>Dataset 1</a:t>
            </a:r>
            <a:r>
              <a:rPr i="0" lang="en-US" sz="1800">
                <a:latin typeface="Alegreya Sans Medium"/>
                <a:ea typeface="Alegreya Sans Medium"/>
                <a:cs typeface="Alegreya Sans Medium"/>
                <a:sym typeface="Alegreya Sans Medium"/>
              </a:rPr>
              <a:t> consists of 5,856 chest X-ray images of patients with and without  </a:t>
            </a:r>
            <a:r>
              <a:rPr lang="en-US" sz="1800">
                <a:latin typeface="Alegreya Sans Medium"/>
                <a:ea typeface="Alegreya Sans Medium"/>
                <a:cs typeface="Alegreya Sans Medium"/>
                <a:sym typeface="Alegreya Sans Medium"/>
              </a:rPr>
              <a:t>P</a:t>
            </a:r>
            <a:r>
              <a:rPr i="0" lang="en-US" sz="1800">
                <a:latin typeface="Alegreya Sans Medium"/>
                <a:ea typeface="Alegreya Sans Medium"/>
                <a:cs typeface="Alegreya Sans Medium"/>
                <a:sym typeface="Alegreya Sans Medium"/>
              </a:rPr>
              <a:t>neumonia. The dataset consists of 2 classes Normal (1,342) and Pneumonia (4,514), of size 1024*1024.</a:t>
            </a:r>
            <a:endParaRPr i="0" sz="1800">
              <a:latin typeface="Alegreya Sans Medium"/>
              <a:ea typeface="Alegreya Sans Medium"/>
              <a:cs typeface="Alegreya Sans Medium"/>
              <a:sym typeface="Alegreya Sans Medium"/>
            </a:endParaRPr>
          </a:p>
          <a:p>
            <a:pPr indent="0" lvl="0" marL="0" rtl="0" algn="l">
              <a:lnSpc>
                <a:spcPct val="90000"/>
              </a:lnSpc>
              <a:spcBef>
                <a:spcPts val="1000"/>
              </a:spcBef>
              <a:spcAft>
                <a:spcPts val="0"/>
              </a:spcAft>
              <a:buNone/>
            </a:pPr>
            <a:r>
              <a:rPr b="1" i="0" lang="en-US" sz="1800">
                <a:latin typeface="Alegreya Sans"/>
                <a:ea typeface="Alegreya Sans"/>
                <a:cs typeface="Alegreya Sans"/>
                <a:sym typeface="Alegreya Sans"/>
              </a:rPr>
              <a:t>Dataset 2</a:t>
            </a:r>
            <a:r>
              <a:rPr i="0" lang="en-US" sz="1800">
                <a:latin typeface="Alegreya Sans Medium"/>
                <a:ea typeface="Alegreya Sans Medium"/>
                <a:cs typeface="Alegreya Sans Medium"/>
                <a:sym typeface="Alegreya Sans Medium"/>
              </a:rPr>
              <a:t> contains a total of 32,687 images with 5 classes of respiratory  </a:t>
            </a:r>
            <a:r>
              <a:rPr lang="en-US" sz="1800">
                <a:latin typeface="Alegreya Sans Medium"/>
                <a:ea typeface="Alegreya Sans Medium"/>
                <a:cs typeface="Alegreya Sans Medium"/>
                <a:sym typeface="Alegreya Sans Medium"/>
              </a:rPr>
              <a:t>d</a:t>
            </a:r>
            <a:r>
              <a:rPr i="0" lang="en-US" sz="1800">
                <a:latin typeface="Alegreya Sans Medium"/>
                <a:ea typeface="Alegreya Sans Medium"/>
                <a:cs typeface="Alegreya Sans Medium"/>
                <a:sym typeface="Alegreya Sans Medium"/>
              </a:rPr>
              <a:t>iseases, including COVID-19 (4,189), Lung-Opacity (6,012), Normal (10,192), Viral</a:t>
            </a:r>
            <a:r>
              <a:rPr lang="en-US" sz="1800">
                <a:latin typeface="Alegreya Sans Medium"/>
                <a:ea typeface="Alegreya Sans Medium"/>
                <a:cs typeface="Alegreya Sans Medium"/>
                <a:sym typeface="Alegreya Sans Medium"/>
              </a:rPr>
              <a:t> </a:t>
            </a:r>
            <a:r>
              <a:rPr i="0" lang="en-US" sz="1800">
                <a:latin typeface="Alegreya Sans Medium"/>
                <a:ea typeface="Alegreya Sans Medium"/>
                <a:cs typeface="Alegreya Sans Medium"/>
                <a:sym typeface="Alegreya Sans Medium"/>
              </a:rPr>
              <a:t>Pneumonia (7,397), and Tuberculosis (4,897), of size</a:t>
            </a:r>
            <a:r>
              <a:rPr lang="en-US" sz="1800">
                <a:latin typeface="Alegreya Sans Medium"/>
                <a:ea typeface="Alegreya Sans Medium"/>
                <a:cs typeface="Alegreya Sans Medium"/>
                <a:sym typeface="Alegreya Sans Medium"/>
              </a:rPr>
              <a:t> </a:t>
            </a:r>
            <a:r>
              <a:rPr i="0" lang="en-US" sz="1800">
                <a:latin typeface="Alegreya Sans Medium"/>
                <a:ea typeface="Alegreya Sans Medium"/>
                <a:cs typeface="Alegreya Sans Medium"/>
                <a:sym typeface="Alegreya Sans Medium"/>
              </a:rPr>
              <a:t>224*224. We have sampled 12,000 images from this dataset.</a:t>
            </a:r>
            <a:endParaRPr sz="1800">
              <a:latin typeface="Alegreya Sans Medium"/>
              <a:ea typeface="Alegreya Sans Medium"/>
              <a:cs typeface="Alegreya Sans Medium"/>
              <a:sym typeface="Alegreya Sans Medium"/>
            </a:endParaRPr>
          </a:p>
          <a:p>
            <a:pPr indent="0" lvl="0" marL="0" rtl="0" algn="l">
              <a:lnSpc>
                <a:spcPct val="90000"/>
              </a:lnSpc>
              <a:spcBef>
                <a:spcPts val="1000"/>
              </a:spcBef>
              <a:spcAft>
                <a:spcPts val="0"/>
              </a:spcAft>
              <a:buNone/>
            </a:pPr>
            <a:r>
              <a:rPr b="1" i="0" lang="en-US" sz="1800">
                <a:latin typeface="Alegreya Sans"/>
                <a:ea typeface="Alegreya Sans"/>
                <a:cs typeface="Alegreya Sans"/>
                <a:sym typeface="Alegreya Sans"/>
              </a:rPr>
              <a:t>Dataset 3</a:t>
            </a:r>
            <a:r>
              <a:rPr i="0" lang="en-US" sz="1800">
                <a:latin typeface="Alegreya Sans Medium"/>
                <a:ea typeface="Alegreya Sans Medium"/>
                <a:cs typeface="Alegreya Sans Medium"/>
                <a:sym typeface="Alegreya Sans Medium"/>
              </a:rPr>
              <a:t> is the NIH Chest X-rays dataset which is a collection of 112,120 frontal-view chest X-ray images of 30,805 unique patients, of which we  </a:t>
            </a:r>
            <a:r>
              <a:rPr lang="en-US" sz="1800">
                <a:latin typeface="Alegreya Sans Medium"/>
                <a:ea typeface="Alegreya Sans Medium"/>
                <a:cs typeface="Alegreya Sans Medium"/>
                <a:sym typeface="Alegreya Sans Medium"/>
              </a:rPr>
              <a:t>s</a:t>
            </a:r>
            <a:r>
              <a:rPr i="0" lang="en-US" sz="1800">
                <a:latin typeface="Alegreya Sans Medium"/>
                <a:ea typeface="Alegreya Sans Medium"/>
                <a:cs typeface="Alegreya Sans Medium"/>
                <a:sym typeface="Alegreya Sans Medium"/>
              </a:rPr>
              <a:t>ample 20,000 images. This comprises of 15 different classes including Atelectasis, Consolidation, Infiltration, Pneumothorax, Edema, etc.</a:t>
            </a:r>
            <a:endParaRPr sz="1800">
              <a:latin typeface="Alegreya Sans Medium"/>
              <a:ea typeface="Alegreya Sans Medium"/>
              <a:cs typeface="Alegreya Sans Medium"/>
              <a:sym typeface="Alegreya Sans Medium"/>
            </a:endParaRPr>
          </a:p>
        </p:txBody>
      </p:sp>
      <p:pic>
        <p:nvPicPr>
          <p:cNvPr id="98" name="Google Shape;98;p3"/>
          <p:cNvPicPr preferRelativeResize="0"/>
          <p:nvPr/>
        </p:nvPicPr>
        <p:blipFill rotWithShape="1">
          <a:blip r:embed="rId3">
            <a:alphaModFix/>
          </a:blip>
          <a:srcRect b="0" l="0" r="0" t="0"/>
          <a:stretch/>
        </p:blipFill>
        <p:spPr>
          <a:xfrm>
            <a:off x="7348921" y="1379528"/>
            <a:ext cx="4721087" cy="1045857"/>
          </a:xfrm>
          <a:prstGeom prst="rect">
            <a:avLst/>
          </a:prstGeom>
          <a:noFill/>
          <a:ln>
            <a:noFill/>
          </a:ln>
        </p:spPr>
      </p:pic>
      <p:pic>
        <p:nvPicPr>
          <p:cNvPr id="99" name="Google Shape;99;p3"/>
          <p:cNvPicPr preferRelativeResize="0"/>
          <p:nvPr/>
        </p:nvPicPr>
        <p:blipFill rotWithShape="1">
          <a:blip r:embed="rId4">
            <a:alphaModFix/>
          </a:blip>
          <a:srcRect b="0" l="0" r="0" t="0"/>
          <a:stretch/>
        </p:blipFill>
        <p:spPr>
          <a:xfrm>
            <a:off x="7334371" y="2734819"/>
            <a:ext cx="4721087" cy="1045857"/>
          </a:xfrm>
          <a:prstGeom prst="rect">
            <a:avLst/>
          </a:prstGeom>
          <a:noFill/>
          <a:ln>
            <a:noFill/>
          </a:ln>
        </p:spPr>
      </p:pic>
      <p:pic>
        <p:nvPicPr>
          <p:cNvPr id="100" name="Google Shape;100;p3"/>
          <p:cNvPicPr preferRelativeResize="0"/>
          <p:nvPr/>
        </p:nvPicPr>
        <p:blipFill rotWithShape="1">
          <a:blip r:embed="rId5">
            <a:alphaModFix/>
          </a:blip>
          <a:srcRect b="0" l="0" r="0" t="0"/>
          <a:stretch/>
        </p:blipFill>
        <p:spPr>
          <a:xfrm>
            <a:off x="7307746" y="4090110"/>
            <a:ext cx="4691272" cy="2045328"/>
          </a:xfrm>
          <a:prstGeom prst="rect">
            <a:avLst/>
          </a:prstGeom>
          <a:noFill/>
          <a:ln>
            <a:noFill/>
          </a:ln>
        </p:spPr>
      </p:pic>
      <p:sp>
        <p:nvSpPr>
          <p:cNvPr id="101" name="Google Shape;101;p3"/>
          <p:cNvSpPr txBox="1"/>
          <p:nvPr/>
        </p:nvSpPr>
        <p:spPr>
          <a:xfrm>
            <a:off x="9004854" y="2427661"/>
            <a:ext cx="123245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Figure 1:  Dataset 1</a:t>
            </a:r>
            <a:endParaRPr/>
          </a:p>
        </p:txBody>
      </p:sp>
      <p:sp>
        <p:nvSpPr>
          <p:cNvPr id="102" name="Google Shape;102;p3"/>
          <p:cNvSpPr txBox="1"/>
          <p:nvPr/>
        </p:nvSpPr>
        <p:spPr>
          <a:xfrm>
            <a:off x="9069455" y="3711814"/>
            <a:ext cx="123245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Figure 2:   Dataset 2</a:t>
            </a:r>
            <a:endParaRPr/>
          </a:p>
        </p:txBody>
      </p:sp>
      <p:sp>
        <p:nvSpPr>
          <p:cNvPr id="103" name="Google Shape;103;p3"/>
          <p:cNvSpPr txBox="1"/>
          <p:nvPr/>
        </p:nvSpPr>
        <p:spPr>
          <a:xfrm>
            <a:off x="9069455" y="6021292"/>
            <a:ext cx="123245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Figure 3:   Dataset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 calcmode="lin" valueType="num">
                                      <p:cBhvr additive="base">
                                        <p:cTn dur="500"/>
                                        <p:tgtEl>
                                          <p:spTgt spid="9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 calcmode="lin" valueType="num">
                                      <p:cBhvr additive="base">
                                        <p:cTn dur="500"/>
                                        <p:tgtEl>
                                          <p:spTgt spid="9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 calcmode="lin" valueType="num">
                                      <p:cBhvr additive="base">
                                        <p:cTn dur="500"/>
                                        <p:tgtEl>
                                          <p:spTgt spid="9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 calcmode="lin" valueType="num">
                                      <p:cBhvr additive="base">
                                        <p:cTn dur="500"/>
                                        <p:tgtEl>
                                          <p:spTgt spid="9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anim calcmode="lin" valueType="num">
                                      <p:cBhvr additive="base">
                                        <p:cTn dur="500"/>
                                        <p:tgtEl>
                                          <p:spTgt spid="9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500"/>
                                        <p:tgtEl>
                                          <p:spTgt spid="1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p:tgtEl>
                                          <p:spTgt spid="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p:tgtEl>
                                          <p:spTgt spid="1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743368" y="210376"/>
            <a:ext cx="10515600" cy="903600"/>
          </a:xfrm>
          <a:prstGeom prst="rect">
            <a:avLst/>
          </a:prstGeom>
          <a:noFill/>
          <a:ln>
            <a:noFill/>
          </a:ln>
        </p:spPr>
        <p:txBody>
          <a:bodyPr anchorCtr="0" anchor="ctr" bIns="45700" lIns="91425" spcFirstLastPara="1" rIns="91425" wrap="square" tIns="45700">
            <a:normAutofit/>
          </a:bodyPr>
          <a:lstStyle/>
          <a:p>
            <a:pPr indent="0" lvl="0" marL="457200" rtl="0" algn="ctr">
              <a:lnSpc>
                <a:spcPct val="90000"/>
              </a:lnSpc>
              <a:spcBef>
                <a:spcPts val="0"/>
              </a:spcBef>
              <a:spcAft>
                <a:spcPts val="0"/>
              </a:spcAft>
              <a:buClr>
                <a:schemeClr val="dk1"/>
              </a:buClr>
              <a:buSzPts val="4400"/>
              <a:buFont typeface="Times New Roman"/>
              <a:buNone/>
            </a:pPr>
            <a:r>
              <a:rPr b="1" lang="en-US" sz="3600">
                <a:latin typeface="Cantarell"/>
                <a:ea typeface="Cantarell"/>
                <a:cs typeface="Cantarell"/>
                <a:sym typeface="Cantarell"/>
              </a:rPr>
              <a:t>CNN MODELS</a:t>
            </a:r>
            <a:endParaRPr sz="3600">
              <a:latin typeface="Cantarell"/>
              <a:ea typeface="Cantarell"/>
              <a:cs typeface="Cantarell"/>
              <a:sym typeface="Cantarell"/>
            </a:endParaRPr>
          </a:p>
        </p:txBody>
      </p:sp>
      <p:sp>
        <p:nvSpPr>
          <p:cNvPr id="109" name="Google Shape;109;p4"/>
          <p:cNvSpPr txBox="1"/>
          <p:nvPr>
            <p:ph idx="1" type="body"/>
          </p:nvPr>
        </p:nvSpPr>
        <p:spPr>
          <a:xfrm>
            <a:off x="838200" y="1178350"/>
            <a:ext cx="10515600" cy="295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i="0" lang="en-US" sz="1800">
                <a:latin typeface="Alegreya Sans"/>
                <a:ea typeface="Alegreya Sans"/>
                <a:cs typeface="Alegreya Sans"/>
                <a:sym typeface="Alegreya Sans"/>
              </a:rPr>
              <a:t>ResNet18</a:t>
            </a:r>
            <a:r>
              <a:rPr i="0" lang="en-US" sz="1800">
                <a:latin typeface="Alegreya Sans Medium"/>
                <a:ea typeface="Alegreya Sans Medium"/>
                <a:cs typeface="Alegreya Sans Medium"/>
                <a:sym typeface="Alegreya Sans Medium"/>
              </a:rPr>
              <a:t> is effective for small to medium-sized datasets and can achieve high accuracy with relatively low computational resources. It is known for its ability to overcome the vanishing gradient problem. It has11,689,512 parameters, with 18 layers, and requires an input size of 224*224.</a:t>
            </a:r>
            <a:endParaRPr sz="1800">
              <a:latin typeface="Alegreya Sans Medium"/>
              <a:ea typeface="Alegreya Sans Medium"/>
              <a:cs typeface="Alegreya Sans Medium"/>
              <a:sym typeface="Alegreya Sans Medium"/>
            </a:endParaRPr>
          </a:p>
          <a:p>
            <a:pPr indent="0" lvl="0" marL="0" rtl="0" algn="l">
              <a:lnSpc>
                <a:spcPct val="90000"/>
              </a:lnSpc>
              <a:spcBef>
                <a:spcPts val="1000"/>
              </a:spcBef>
              <a:spcAft>
                <a:spcPts val="0"/>
              </a:spcAft>
              <a:buNone/>
            </a:pPr>
            <a:r>
              <a:rPr b="1" i="0" lang="en-US" sz="1800">
                <a:latin typeface="Alegreya Sans"/>
                <a:ea typeface="Alegreya Sans"/>
                <a:cs typeface="Alegreya Sans"/>
                <a:sym typeface="Alegreya Sans"/>
              </a:rPr>
              <a:t>AlexNet</a:t>
            </a:r>
            <a:r>
              <a:rPr i="0" lang="en-US" sz="1800">
                <a:latin typeface="Alegreya Sans Medium"/>
                <a:ea typeface="Alegreya Sans Medium"/>
                <a:cs typeface="Alegreya Sans Medium"/>
                <a:sym typeface="Alegreya Sans Medium"/>
              </a:rPr>
              <a:t> was designed to work well on large datasets due to its ability to learn complex image features by combining convolutional layers and max pooling layers </a:t>
            </a:r>
            <a:r>
              <a:rPr lang="en-US" sz="1800">
                <a:latin typeface="Alegreya Sans Medium"/>
                <a:ea typeface="Alegreya Sans Medium"/>
                <a:cs typeface="Alegreya Sans Medium"/>
                <a:sym typeface="Alegreya Sans Medium"/>
              </a:rPr>
              <a:t>along with the use of data augmentation techniques to prevent overfitting</a:t>
            </a:r>
            <a:r>
              <a:rPr i="0" lang="en-US" sz="1800">
                <a:latin typeface="Alegreya Sans Medium"/>
                <a:ea typeface="Alegreya Sans Medium"/>
                <a:cs typeface="Alegreya Sans Medium"/>
                <a:sym typeface="Alegreya Sans Medium"/>
              </a:rPr>
              <a:t>. It has a total of 8 layers (5 convolutional and 3 fully connected) with 61,100,840 model parameters. It takes a 224*224 image as input.</a:t>
            </a:r>
            <a:endParaRPr sz="1800">
              <a:latin typeface="Alegreya Sans Medium"/>
              <a:ea typeface="Alegreya Sans Medium"/>
              <a:cs typeface="Alegreya Sans Medium"/>
              <a:sym typeface="Alegreya Sans Medium"/>
            </a:endParaRPr>
          </a:p>
          <a:p>
            <a:pPr indent="0" lvl="0" marL="0" rtl="0" algn="l">
              <a:lnSpc>
                <a:spcPct val="90000"/>
              </a:lnSpc>
              <a:spcBef>
                <a:spcPts val="1000"/>
              </a:spcBef>
              <a:spcAft>
                <a:spcPts val="0"/>
              </a:spcAft>
              <a:buNone/>
            </a:pPr>
            <a:r>
              <a:rPr b="1" i="0" lang="en-US" sz="1800">
                <a:latin typeface="Alegreya Sans"/>
                <a:ea typeface="Alegreya Sans"/>
                <a:cs typeface="Alegreya Sans"/>
                <a:sym typeface="Alegreya Sans"/>
              </a:rPr>
              <a:t>InceptionV3</a:t>
            </a:r>
            <a:r>
              <a:rPr i="0" lang="en-US" sz="1800">
                <a:latin typeface="Alegreya Sans Medium"/>
                <a:ea typeface="Alegreya Sans Medium"/>
                <a:cs typeface="Alegreya Sans Medium"/>
                <a:sym typeface="Alegreya Sans Medium"/>
              </a:rPr>
              <a:t> is a more recent architecture built to tackle the problem of computational efficiency in large datasets. It has a total of 159 layers but uses a combination of 1x1, 3x3, and 5x5 convolutions to extract the smallest of features from input images. It uses 23,851,784 model parameters and requires an input image size of 299*299.</a:t>
            </a:r>
            <a:endParaRPr sz="1800">
              <a:latin typeface="Alegreya Sans Medium"/>
              <a:ea typeface="Alegreya Sans Medium"/>
              <a:cs typeface="Alegreya Sans Medium"/>
              <a:sym typeface="Alegreya Sans Medium"/>
            </a:endParaRPr>
          </a:p>
          <a:p>
            <a:pPr indent="-122872" lvl="0" marL="228600" rtl="0" algn="l">
              <a:lnSpc>
                <a:spcPct val="90000"/>
              </a:lnSpc>
              <a:spcBef>
                <a:spcPts val="1000"/>
              </a:spcBef>
              <a:spcAft>
                <a:spcPts val="0"/>
              </a:spcAft>
              <a:buClr>
                <a:schemeClr val="dk1"/>
              </a:buClr>
              <a:buSzPts val="1800"/>
              <a:buNone/>
            </a:pPr>
            <a:r>
              <a:t/>
            </a:r>
            <a:endParaRPr i="0" sz="1800">
              <a:latin typeface="Alegreya Sans Medium"/>
              <a:ea typeface="Alegreya Sans Medium"/>
              <a:cs typeface="Alegreya Sans Medium"/>
              <a:sym typeface="Alegreya Sans Medium"/>
            </a:endParaRPr>
          </a:p>
          <a:p>
            <a:pPr indent="-122872" lvl="0" marL="228600" rtl="0" algn="l">
              <a:lnSpc>
                <a:spcPct val="90000"/>
              </a:lnSpc>
              <a:spcBef>
                <a:spcPts val="1000"/>
              </a:spcBef>
              <a:spcAft>
                <a:spcPts val="0"/>
              </a:spcAft>
              <a:buClr>
                <a:schemeClr val="dk1"/>
              </a:buClr>
              <a:buSzPts val="1800"/>
              <a:buNone/>
            </a:pPr>
            <a:r>
              <a:t/>
            </a:r>
            <a:endParaRPr sz="1800">
              <a:latin typeface="Alegreya Sans Medium"/>
              <a:ea typeface="Alegreya Sans Medium"/>
              <a:cs typeface="Alegreya Sans Medium"/>
              <a:sym typeface="Alegreya Sans Medium"/>
            </a:endParaRPr>
          </a:p>
          <a:p>
            <a:pPr indent="-122872" lvl="0" marL="228600" rtl="0" algn="l">
              <a:lnSpc>
                <a:spcPct val="90000"/>
              </a:lnSpc>
              <a:spcBef>
                <a:spcPts val="1000"/>
              </a:spcBef>
              <a:spcAft>
                <a:spcPts val="0"/>
              </a:spcAft>
              <a:buClr>
                <a:schemeClr val="dk1"/>
              </a:buClr>
              <a:buSzPts val="1800"/>
              <a:buNone/>
            </a:pPr>
            <a:r>
              <a:t/>
            </a:r>
            <a:endParaRPr sz="1800">
              <a:latin typeface="Alegreya Sans Medium"/>
              <a:ea typeface="Alegreya Sans Medium"/>
              <a:cs typeface="Alegreya Sans Medium"/>
              <a:sym typeface="Alegreya Sans Medium"/>
            </a:endParaRPr>
          </a:p>
          <a:p>
            <a:pPr indent="-122872" lvl="0" marL="228600" rtl="0" algn="l">
              <a:lnSpc>
                <a:spcPct val="90000"/>
              </a:lnSpc>
              <a:spcBef>
                <a:spcPts val="1000"/>
              </a:spcBef>
              <a:spcAft>
                <a:spcPts val="0"/>
              </a:spcAft>
              <a:buClr>
                <a:schemeClr val="dk1"/>
              </a:buClr>
              <a:buSzPts val="1800"/>
              <a:buNone/>
            </a:pPr>
            <a:r>
              <a:t/>
            </a:r>
            <a:endParaRPr sz="1800">
              <a:latin typeface="Alegreya Sans Medium"/>
              <a:ea typeface="Alegreya Sans Medium"/>
              <a:cs typeface="Alegreya Sans Medium"/>
              <a:sym typeface="Alegreya Sans Medium"/>
            </a:endParaRPr>
          </a:p>
        </p:txBody>
      </p:sp>
      <p:sp>
        <p:nvSpPr>
          <p:cNvPr id="110" name="Google Shape;110;p4"/>
          <p:cNvSpPr txBox="1"/>
          <p:nvPr/>
        </p:nvSpPr>
        <p:spPr>
          <a:xfrm>
            <a:off x="867215" y="4070440"/>
            <a:ext cx="64371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chemeClr val="dk1"/>
                </a:solidFill>
                <a:latin typeface="Alegreya Sans"/>
                <a:ea typeface="Alegreya Sans"/>
                <a:cs typeface="Alegreya Sans"/>
                <a:sym typeface="Alegreya Sans"/>
              </a:rPr>
              <a:t>GFLOPS</a:t>
            </a:r>
            <a:r>
              <a:rPr i="0" lang="en-US" sz="1800">
                <a:solidFill>
                  <a:schemeClr val="dk1"/>
                </a:solidFill>
                <a:latin typeface="Alegreya Sans Medium"/>
                <a:ea typeface="Alegreya Sans Medium"/>
                <a:cs typeface="Alegreya Sans Medium"/>
                <a:sym typeface="Alegreya Sans Medium"/>
              </a:rPr>
              <a:t> is a measure of computing performance, particularly in the field of high-performance computing (HPC). In the context of machine learning performance benchmarks, a commonly used metric is the number of Giga Multiply-Add operations per second (GMACs/s). GMACs/s is roughly half the value of GFLOPs/s, assuming the use of FMA instructions. </a:t>
            </a:r>
            <a:r>
              <a:rPr lang="en-US" sz="1800">
                <a:latin typeface="Alegreya Sans Medium"/>
                <a:ea typeface="Alegreya Sans Medium"/>
                <a:cs typeface="Alegreya Sans Medium"/>
                <a:sym typeface="Alegreya Sans Medium"/>
              </a:rPr>
              <a:t> </a:t>
            </a:r>
            <a:r>
              <a:rPr i="0" lang="en-US" sz="1800">
                <a:solidFill>
                  <a:schemeClr val="dk1"/>
                </a:solidFill>
                <a:latin typeface="Alegreya Sans Medium"/>
                <a:ea typeface="Alegreya Sans Medium"/>
                <a:cs typeface="Alegreya Sans Medium"/>
                <a:sym typeface="Alegreya Sans Medium"/>
              </a:rPr>
              <a:t>Table 1 shows a comparison of the computational complexity of the models</a:t>
            </a:r>
            <a:endParaRPr sz="1800">
              <a:solidFill>
                <a:schemeClr val="dk1"/>
              </a:solidFill>
              <a:latin typeface="Alegreya Sans Medium"/>
              <a:ea typeface="Alegreya Sans Medium"/>
              <a:cs typeface="Alegreya Sans Medium"/>
              <a:sym typeface="Alegreya Sans Medium"/>
            </a:endParaRPr>
          </a:p>
        </p:txBody>
      </p:sp>
      <p:pic>
        <p:nvPicPr>
          <p:cNvPr id="111" name="Google Shape;111;p4"/>
          <p:cNvPicPr preferRelativeResize="0"/>
          <p:nvPr/>
        </p:nvPicPr>
        <p:blipFill rotWithShape="1">
          <a:blip r:embed="rId3">
            <a:alphaModFix/>
          </a:blip>
          <a:srcRect b="0" l="0" r="0" t="0"/>
          <a:stretch/>
        </p:blipFill>
        <p:spPr>
          <a:xfrm>
            <a:off x="7532914" y="5067912"/>
            <a:ext cx="4489410" cy="748235"/>
          </a:xfrm>
          <a:prstGeom prst="rect">
            <a:avLst/>
          </a:prstGeom>
          <a:noFill/>
          <a:ln>
            <a:noFill/>
          </a:ln>
        </p:spPr>
      </p:pic>
      <p:sp>
        <p:nvSpPr>
          <p:cNvPr id="112" name="Google Shape;112;p4"/>
          <p:cNvSpPr txBox="1"/>
          <p:nvPr/>
        </p:nvSpPr>
        <p:spPr>
          <a:xfrm>
            <a:off x="8218714" y="5729631"/>
            <a:ext cx="3685995"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Table 1:   </a:t>
            </a:r>
            <a:r>
              <a:rPr b="0" i="0" lang="en-US" sz="1000">
                <a:solidFill>
                  <a:schemeClr val="dk1"/>
                </a:solidFill>
                <a:latin typeface="Arial"/>
                <a:ea typeface="Arial"/>
                <a:cs typeface="Arial"/>
                <a:sym typeface="Arial"/>
              </a:rPr>
              <a:t>Comparison of GFLOPS for different model</a:t>
            </a:r>
            <a:endParaRPr sz="1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 calcmode="lin" valueType="num">
                                      <p:cBhvr additive="base">
                                        <p:cTn dur="500"/>
                                        <p:tgtEl>
                                          <p:spTgt spid="10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 calcmode="lin" valueType="num">
                                      <p:cBhvr additive="base">
                                        <p:cTn dur="500"/>
                                        <p:tgtEl>
                                          <p:spTgt spid="10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 calcmode="lin" valueType="num">
                                      <p:cBhvr additive="base">
                                        <p:cTn dur="500"/>
                                        <p:tgtEl>
                                          <p:spTgt spid="10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anim calcmode="lin" valueType="num">
                                      <p:cBhvr additive="base">
                                        <p:cTn dur="500"/>
                                        <p:tgtEl>
                                          <p:spTgt spid="10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
                                            <p:txEl>
                                              <p:pRg end="4" st="4"/>
                                            </p:txEl>
                                          </p:spTgt>
                                        </p:tgtEl>
                                        <p:attrNameLst>
                                          <p:attrName>style.visibility</p:attrName>
                                        </p:attrNameLst>
                                      </p:cBhvr>
                                      <p:to>
                                        <p:strVal val="visible"/>
                                      </p:to>
                                    </p:set>
                                    <p:anim calcmode="lin" valueType="num">
                                      <p:cBhvr additive="base">
                                        <p:cTn dur="500"/>
                                        <p:tgtEl>
                                          <p:spTgt spid="10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
                                            <p:txEl>
                                              <p:pRg end="5" st="5"/>
                                            </p:txEl>
                                          </p:spTgt>
                                        </p:tgtEl>
                                        <p:attrNameLst>
                                          <p:attrName>style.visibility</p:attrName>
                                        </p:attrNameLst>
                                      </p:cBhvr>
                                      <p:to>
                                        <p:strVal val="visible"/>
                                      </p:to>
                                    </p:set>
                                    <p:anim calcmode="lin" valueType="num">
                                      <p:cBhvr additive="base">
                                        <p:cTn dur="500"/>
                                        <p:tgtEl>
                                          <p:spTgt spid="10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
                                            <p:txEl>
                                              <p:pRg end="6" st="6"/>
                                            </p:txEl>
                                          </p:spTgt>
                                        </p:tgtEl>
                                        <p:attrNameLst>
                                          <p:attrName>style.visibility</p:attrName>
                                        </p:attrNameLst>
                                      </p:cBhvr>
                                      <p:to>
                                        <p:strVal val="visible"/>
                                      </p:to>
                                    </p:set>
                                    <p:anim calcmode="lin" valueType="num">
                                      <p:cBhvr additive="base">
                                        <p:cTn dur="500"/>
                                        <p:tgtEl>
                                          <p:spTgt spid="10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p:tgtEl>
                                          <p:spTgt spid="1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500"/>
                                        <p:tgtEl>
                                          <p:spTgt spid="1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p:tgtEl>
                                          <p:spTgt spid="1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6"/>
          <p:cNvPicPr preferRelativeResize="0"/>
          <p:nvPr/>
        </p:nvPicPr>
        <p:blipFill rotWithShape="1">
          <a:blip r:embed="rId3">
            <a:alphaModFix/>
          </a:blip>
          <a:srcRect b="0" l="0" r="0" t="0"/>
          <a:stretch/>
        </p:blipFill>
        <p:spPr>
          <a:xfrm>
            <a:off x="2123499" y="1317489"/>
            <a:ext cx="3771490" cy="1556910"/>
          </a:xfrm>
          <a:prstGeom prst="rect">
            <a:avLst/>
          </a:prstGeom>
          <a:noFill/>
          <a:ln cap="flat" cmpd="sng" w="28575">
            <a:solidFill>
              <a:schemeClr val="dk1"/>
            </a:solidFill>
            <a:prstDash val="solid"/>
            <a:round/>
            <a:headEnd len="sm" w="sm" type="none"/>
            <a:tailEnd len="sm" w="sm" type="none"/>
          </a:ln>
        </p:spPr>
      </p:pic>
      <p:pic>
        <p:nvPicPr>
          <p:cNvPr id="118" name="Google Shape;118;p6"/>
          <p:cNvPicPr preferRelativeResize="0"/>
          <p:nvPr/>
        </p:nvPicPr>
        <p:blipFill rotWithShape="1">
          <a:blip r:embed="rId4">
            <a:alphaModFix/>
          </a:blip>
          <a:srcRect b="0" l="0" r="0" t="0"/>
          <a:stretch/>
        </p:blipFill>
        <p:spPr>
          <a:xfrm>
            <a:off x="6343182" y="1304350"/>
            <a:ext cx="2309245" cy="1583190"/>
          </a:xfrm>
          <a:prstGeom prst="rect">
            <a:avLst/>
          </a:prstGeom>
          <a:noFill/>
          <a:ln cap="flat" cmpd="sng" w="28575">
            <a:solidFill>
              <a:schemeClr val="dk1"/>
            </a:solidFill>
            <a:prstDash val="solid"/>
            <a:round/>
            <a:headEnd len="sm" w="sm" type="none"/>
            <a:tailEnd len="sm" w="sm" type="none"/>
          </a:ln>
        </p:spPr>
      </p:pic>
      <p:pic>
        <p:nvPicPr>
          <p:cNvPr id="119" name="Google Shape;119;p6"/>
          <p:cNvPicPr preferRelativeResize="0"/>
          <p:nvPr/>
        </p:nvPicPr>
        <p:blipFill rotWithShape="1">
          <a:blip r:embed="rId5">
            <a:alphaModFix/>
          </a:blip>
          <a:srcRect b="0" l="0" r="0" t="0"/>
          <a:stretch/>
        </p:blipFill>
        <p:spPr>
          <a:xfrm>
            <a:off x="9100607" y="1309036"/>
            <a:ext cx="2363292" cy="1578504"/>
          </a:xfrm>
          <a:prstGeom prst="rect">
            <a:avLst/>
          </a:prstGeom>
          <a:noFill/>
          <a:ln cap="flat" cmpd="sng" w="28575">
            <a:solidFill>
              <a:schemeClr val="dk1"/>
            </a:solidFill>
            <a:prstDash val="solid"/>
            <a:round/>
            <a:headEnd len="sm" w="sm" type="none"/>
            <a:tailEnd len="sm" w="sm" type="none"/>
          </a:ln>
        </p:spPr>
      </p:pic>
      <p:pic>
        <p:nvPicPr>
          <p:cNvPr id="120" name="Google Shape;120;p6"/>
          <p:cNvPicPr preferRelativeResize="0"/>
          <p:nvPr/>
        </p:nvPicPr>
        <p:blipFill rotWithShape="1">
          <a:blip r:embed="rId6">
            <a:alphaModFix/>
          </a:blip>
          <a:srcRect b="0" l="0" r="0" t="0"/>
          <a:stretch/>
        </p:blipFill>
        <p:spPr>
          <a:xfrm>
            <a:off x="2168088" y="3105977"/>
            <a:ext cx="3682311" cy="1498242"/>
          </a:xfrm>
          <a:prstGeom prst="rect">
            <a:avLst/>
          </a:prstGeom>
          <a:noFill/>
          <a:ln cap="flat" cmpd="sng" w="28575">
            <a:solidFill>
              <a:schemeClr val="dk1"/>
            </a:solidFill>
            <a:prstDash val="solid"/>
            <a:round/>
            <a:headEnd len="sm" w="sm" type="none"/>
            <a:tailEnd len="sm" w="sm" type="none"/>
          </a:ln>
        </p:spPr>
      </p:pic>
      <p:pic>
        <p:nvPicPr>
          <p:cNvPr id="121" name="Google Shape;121;p6"/>
          <p:cNvPicPr preferRelativeResize="0"/>
          <p:nvPr/>
        </p:nvPicPr>
        <p:blipFill rotWithShape="1">
          <a:blip r:embed="rId7">
            <a:alphaModFix/>
          </a:blip>
          <a:srcRect b="0" l="0" r="0" t="0"/>
          <a:stretch/>
        </p:blipFill>
        <p:spPr>
          <a:xfrm>
            <a:off x="6344808" y="3099222"/>
            <a:ext cx="2261392" cy="1511747"/>
          </a:xfrm>
          <a:prstGeom prst="rect">
            <a:avLst/>
          </a:prstGeom>
          <a:noFill/>
          <a:ln cap="flat" cmpd="sng" w="28575">
            <a:solidFill>
              <a:schemeClr val="dk1"/>
            </a:solidFill>
            <a:prstDash val="solid"/>
            <a:round/>
            <a:headEnd len="sm" w="sm" type="none"/>
            <a:tailEnd len="sm" w="sm" type="none"/>
          </a:ln>
        </p:spPr>
      </p:pic>
      <p:sp>
        <p:nvSpPr>
          <p:cNvPr id="122" name="Google Shape;122;p6"/>
          <p:cNvSpPr txBox="1"/>
          <p:nvPr/>
        </p:nvSpPr>
        <p:spPr>
          <a:xfrm>
            <a:off x="649057" y="1797522"/>
            <a:ext cx="8925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legreya Sans Medium"/>
                <a:ea typeface="Alegreya Sans Medium"/>
                <a:cs typeface="Alegreya Sans Medium"/>
                <a:sym typeface="Alegreya Sans Medium"/>
              </a:rPr>
              <a:t>ResNet-18 metrics on Dataset 1</a:t>
            </a:r>
            <a:endParaRPr sz="1500">
              <a:latin typeface="Alegreya Sans Medium"/>
              <a:ea typeface="Alegreya Sans Medium"/>
              <a:cs typeface="Alegreya Sans Medium"/>
              <a:sym typeface="Alegreya Sans Medium"/>
            </a:endParaRPr>
          </a:p>
        </p:txBody>
      </p:sp>
      <p:pic>
        <p:nvPicPr>
          <p:cNvPr id="123" name="Google Shape;123;p6"/>
          <p:cNvPicPr preferRelativeResize="0"/>
          <p:nvPr/>
        </p:nvPicPr>
        <p:blipFill rotWithShape="1">
          <a:blip r:embed="rId8">
            <a:alphaModFix/>
          </a:blip>
          <a:srcRect b="0" l="0" r="0" t="0"/>
          <a:stretch/>
        </p:blipFill>
        <p:spPr>
          <a:xfrm>
            <a:off x="9100607" y="3193533"/>
            <a:ext cx="2309246" cy="1450254"/>
          </a:xfrm>
          <a:prstGeom prst="rect">
            <a:avLst/>
          </a:prstGeom>
          <a:noFill/>
          <a:ln cap="flat" cmpd="sng" w="28575">
            <a:solidFill>
              <a:schemeClr val="dk1"/>
            </a:solidFill>
            <a:prstDash val="solid"/>
            <a:round/>
            <a:headEnd len="sm" w="sm" type="none"/>
            <a:tailEnd len="sm" w="sm" type="none"/>
          </a:ln>
        </p:spPr>
      </p:pic>
      <p:sp>
        <p:nvSpPr>
          <p:cNvPr id="124" name="Google Shape;124;p6"/>
          <p:cNvSpPr txBox="1"/>
          <p:nvPr/>
        </p:nvSpPr>
        <p:spPr>
          <a:xfrm>
            <a:off x="649040" y="3587709"/>
            <a:ext cx="8925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legreya Sans Medium"/>
                <a:ea typeface="Alegreya Sans Medium"/>
                <a:cs typeface="Alegreya Sans Medium"/>
                <a:sym typeface="Alegreya Sans Medium"/>
              </a:rPr>
              <a:t>AlexNet metrics on Dataset 1</a:t>
            </a:r>
            <a:endParaRPr sz="1500">
              <a:latin typeface="Alegreya Sans Medium"/>
              <a:ea typeface="Alegreya Sans Medium"/>
              <a:cs typeface="Alegreya Sans Medium"/>
              <a:sym typeface="Alegreya Sans Medium"/>
            </a:endParaRPr>
          </a:p>
        </p:txBody>
      </p:sp>
      <p:pic>
        <p:nvPicPr>
          <p:cNvPr id="125" name="Google Shape;125;p6"/>
          <p:cNvPicPr preferRelativeResize="0"/>
          <p:nvPr/>
        </p:nvPicPr>
        <p:blipFill rotWithShape="1">
          <a:blip r:embed="rId9">
            <a:alphaModFix/>
          </a:blip>
          <a:srcRect b="0" l="0" r="0" t="0"/>
          <a:stretch/>
        </p:blipFill>
        <p:spPr>
          <a:xfrm>
            <a:off x="2168087" y="4976902"/>
            <a:ext cx="3771490" cy="1556047"/>
          </a:xfrm>
          <a:prstGeom prst="rect">
            <a:avLst/>
          </a:prstGeom>
          <a:noFill/>
          <a:ln cap="flat" cmpd="sng" w="28575">
            <a:solidFill>
              <a:schemeClr val="dk1"/>
            </a:solidFill>
            <a:prstDash val="solid"/>
            <a:round/>
            <a:headEnd len="sm" w="sm" type="none"/>
            <a:tailEnd len="sm" w="sm" type="none"/>
          </a:ln>
        </p:spPr>
      </p:pic>
      <p:sp>
        <p:nvSpPr>
          <p:cNvPr id="126" name="Google Shape;126;p6"/>
          <p:cNvSpPr txBox="1"/>
          <p:nvPr/>
        </p:nvSpPr>
        <p:spPr>
          <a:xfrm>
            <a:off x="601338" y="5326905"/>
            <a:ext cx="9879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legreya Sans Medium"/>
                <a:ea typeface="Alegreya Sans Medium"/>
                <a:cs typeface="Alegreya Sans Medium"/>
                <a:sym typeface="Alegreya Sans Medium"/>
              </a:rPr>
              <a:t>InceptionV3  metrics on Dataset 1</a:t>
            </a:r>
            <a:endParaRPr sz="1500">
              <a:latin typeface="Alegreya Sans Medium"/>
              <a:ea typeface="Alegreya Sans Medium"/>
              <a:cs typeface="Alegreya Sans Medium"/>
              <a:sym typeface="Alegreya Sans Medium"/>
            </a:endParaRPr>
          </a:p>
        </p:txBody>
      </p:sp>
      <p:pic>
        <p:nvPicPr>
          <p:cNvPr id="127" name="Google Shape;127;p6"/>
          <p:cNvPicPr preferRelativeResize="0"/>
          <p:nvPr/>
        </p:nvPicPr>
        <p:blipFill rotWithShape="1">
          <a:blip r:embed="rId10">
            <a:alphaModFix/>
          </a:blip>
          <a:srcRect b="0" l="0" r="0" t="0"/>
          <a:stretch/>
        </p:blipFill>
        <p:spPr>
          <a:xfrm>
            <a:off x="6343718" y="4914040"/>
            <a:ext cx="2261393" cy="1583195"/>
          </a:xfrm>
          <a:prstGeom prst="rect">
            <a:avLst/>
          </a:prstGeom>
          <a:noFill/>
          <a:ln cap="flat" cmpd="sng" w="28575">
            <a:solidFill>
              <a:schemeClr val="dk1"/>
            </a:solidFill>
            <a:prstDash val="solid"/>
            <a:round/>
            <a:headEnd len="sm" w="sm" type="none"/>
            <a:tailEnd len="sm" w="sm" type="none"/>
          </a:ln>
        </p:spPr>
      </p:pic>
      <p:pic>
        <p:nvPicPr>
          <p:cNvPr id="128" name="Google Shape;128;p6"/>
          <p:cNvPicPr preferRelativeResize="0"/>
          <p:nvPr/>
        </p:nvPicPr>
        <p:blipFill rotWithShape="1">
          <a:blip r:embed="rId11">
            <a:alphaModFix/>
          </a:blip>
          <a:srcRect b="0" l="0" r="0" t="0"/>
          <a:stretch/>
        </p:blipFill>
        <p:spPr>
          <a:xfrm>
            <a:off x="9073575" y="4949750"/>
            <a:ext cx="2363301" cy="1511775"/>
          </a:xfrm>
          <a:prstGeom prst="rect">
            <a:avLst/>
          </a:prstGeom>
          <a:noFill/>
          <a:ln cap="flat" cmpd="sng" w="28575">
            <a:solidFill>
              <a:schemeClr val="dk1"/>
            </a:solidFill>
            <a:prstDash val="solid"/>
            <a:round/>
            <a:headEnd len="sm" w="sm" type="none"/>
            <a:tailEnd len="sm" w="sm" type="none"/>
          </a:ln>
        </p:spPr>
      </p:pic>
      <p:sp>
        <p:nvSpPr>
          <p:cNvPr id="129" name="Google Shape;129;p6"/>
          <p:cNvSpPr txBox="1"/>
          <p:nvPr/>
        </p:nvSpPr>
        <p:spPr>
          <a:xfrm>
            <a:off x="618425" y="489600"/>
            <a:ext cx="105816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600">
                <a:solidFill>
                  <a:schemeClr val="dk1"/>
                </a:solidFill>
                <a:latin typeface="Alegreya Sans Medium"/>
                <a:ea typeface="Alegreya Sans Medium"/>
                <a:cs typeface="Alegreya Sans Medium"/>
                <a:sym typeface="Alegreya Sans Medium"/>
              </a:rPr>
              <a:t>The first dataset, D1, is less complex with fewer images, and all three models perform exceptionally well, with ResNet18 being the best-performing model. </a:t>
            </a:r>
            <a:endParaRPr>
              <a:latin typeface="Alegreya Sans Medium"/>
              <a:ea typeface="Alegreya Sans Medium"/>
              <a:cs typeface="Alegreya Sans Medium"/>
              <a:sym typeface="Alegreya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500"/>
                                        <p:tgtEl>
                                          <p:spTgt spid="1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500"/>
                                        <p:tgtEl>
                                          <p:spTgt spid="1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500"/>
                                        <p:tgtEl>
                                          <p:spTgt spid="1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500"/>
                                        <p:tgtEl>
                                          <p:spTgt spid="1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500"/>
                                        <p:tgtEl>
                                          <p:spTgt spid="1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7"/>
          <p:cNvPicPr preferRelativeResize="0"/>
          <p:nvPr/>
        </p:nvPicPr>
        <p:blipFill rotWithShape="1">
          <a:blip r:embed="rId3">
            <a:alphaModFix/>
          </a:blip>
          <a:srcRect b="0" l="0" r="0" t="0"/>
          <a:stretch/>
        </p:blipFill>
        <p:spPr>
          <a:xfrm>
            <a:off x="1925074" y="1263125"/>
            <a:ext cx="3589175" cy="1592650"/>
          </a:xfrm>
          <a:prstGeom prst="rect">
            <a:avLst/>
          </a:prstGeom>
          <a:noFill/>
          <a:ln cap="flat" cmpd="sng" w="28575">
            <a:solidFill>
              <a:schemeClr val="dk1"/>
            </a:solidFill>
            <a:prstDash val="solid"/>
            <a:round/>
            <a:headEnd len="sm" w="sm" type="none"/>
            <a:tailEnd len="sm" w="sm" type="none"/>
          </a:ln>
        </p:spPr>
      </p:pic>
      <p:pic>
        <p:nvPicPr>
          <p:cNvPr id="135" name="Google Shape;135;p7"/>
          <p:cNvPicPr preferRelativeResize="0"/>
          <p:nvPr/>
        </p:nvPicPr>
        <p:blipFill rotWithShape="1">
          <a:blip r:embed="rId4">
            <a:alphaModFix/>
          </a:blip>
          <a:srcRect b="0" l="0" r="0" t="0"/>
          <a:stretch/>
        </p:blipFill>
        <p:spPr>
          <a:xfrm>
            <a:off x="6242250" y="1216375"/>
            <a:ext cx="2401674" cy="1639775"/>
          </a:xfrm>
          <a:prstGeom prst="rect">
            <a:avLst/>
          </a:prstGeom>
          <a:noFill/>
          <a:ln cap="flat" cmpd="sng" w="28575">
            <a:solidFill>
              <a:schemeClr val="dk1"/>
            </a:solidFill>
            <a:prstDash val="solid"/>
            <a:round/>
            <a:headEnd len="sm" w="sm" type="none"/>
            <a:tailEnd len="sm" w="sm" type="none"/>
          </a:ln>
        </p:spPr>
      </p:pic>
      <p:pic>
        <p:nvPicPr>
          <p:cNvPr id="136" name="Google Shape;136;p7"/>
          <p:cNvPicPr preferRelativeResize="0"/>
          <p:nvPr/>
        </p:nvPicPr>
        <p:blipFill rotWithShape="1">
          <a:blip r:embed="rId5">
            <a:alphaModFix/>
          </a:blip>
          <a:srcRect b="0" l="0" r="0" t="0"/>
          <a:stretch/>
        </p:blipFill>
        <p:spPr>
          <a:xfrm>
            <a:off x="9414675" y="1210479"/>
            <a:ext cx="2212025" cy="1645670"/>
          </a:xfrm>
          <a:prstGeom prst="rect">
            <a:avLst/>
          </a:prstGeom>
          <a:noFill/>
          <a:ln cap="flat" cmpd="sng" w="28575">
            <a:solidFill>
              <a:schemeClr val="dk1"/>
            </a:solidFill>
            <a:prstDash val="solid"/>
            <a:round/>
            <a:headEnd len="sm" w="sm" type="none"/>
            <a:tailEnd len="sm" w="sm" type="none"/>
          </a:ln>
        </p:spPr>
      </p:pic>
      <p:sp>
        <p:nvSpPr>
          <p:cNvPr id="137" name="Google Shape;137;p7"/>
          <p:cNvSpPr txBox="1"/>
          <p:nvPr/>
        </p:nvSpPr>
        <p:spPr>
          <a:xfrm>
            <a:off x="367571" y="1731531"/>
            <a:ext cx="11772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legreya Sans Medium"/>
                <a:ea typeface="Alegreya Sans Medium"/>
                <a:cs typeface="Alegreya Sans Medium"/>
                <a:sym typeface="Alegreya Sans Medium"/>
              </a:rPr>
              <a:t>ResNet-18 metrics on Dataset2</a:t>
            </a:r>
            <a:endParaRPr sz="1300">
              <a:latin typeface="Alegreya Sans Medium"/>
              <a:ea typeface="Alegreya Sans Medium"/>
              <a:cs typeface="Alegreya Sans Medium"/>
              <a:sym typeface="Alegreya Sans Medium"/>
            </a:endParaRPr>
          </a:p>
        </p:txBody>
      </p:sp>
      <p:pic>
        <p:nvPicPr>
          <p:cNvPr id="138" name="Google Shape;138;p7"/>
          <p:cNvPicPr preferRelativeResize="0"/>
          <p:nvPr/>
        </p:nvPicPr>
        <p:blipFill rotWithShape="1">
          <a:blip r:embed="rId6">
            <a:alphaModFix/>
          </a:blip>
          <a:srcRect b="0" l="0" r="0" t="0"/>
          <a:stretch/>
        </p:blipFill>
        <p:spPr>
          <a:xfrm>
            <a:off x="2008175" y="3113224"/>
            <a:ext cx="3506069" cy="1540490"/>
          </a:xfrm>
          <a:prstGeom prst="rect">
            <a:avLst/>
          </a:prstGeom>
          <a:noFill/>
          <a:ln cap="flat" cmpd="sng" w="28575">
            <a:solidFill>
              <a:schemeClr val="dk1"/>
            </a:solidFill>
            <a:prstDash val="solid"/>
            <a:round/>
            <a:headEnd len="sm" w="sm" type="none"/>
            <a:tailEnd len="sm" w="sm" type="none"/>
          </a:ln>
        </p:spPr>
      </p:pic>
      <p:pic>
        <p:nvPicPr>
          <p:cNvPr id="139" name="Google Shape;139;p7"/>
          <p:cNvPicPr preferRelativeResize="0"/>
          <p:nvPr/>
        </p:nvPicPr>
        <p:blipFill rotWithShape="1">
          <a:blip r:embed="rId7">
            <a:alphaModFix/>
          </a:blip>
          <a:srcRect b="0" l="0" r="0" t="0"/>
          <a:stretch/>
        </p:blipFill>
        <p:spPr>
          <a:xfrm>
            <a:off x="6247017" y="3102774"/>
            <a:ext cx="2401682" cy="1561398"/>
          </a:xfrm>
          <a:prstGeom prst="rect">
            <a:avLst/>
          </a:prstGeom>
          <a:noFill/>
          <a:ln cap="flat" cmpd="sng" w="28575">
            <a:solidFill>
              <a:schemeClr val="dk1"/>
            </a:solidFill>
            <a:prstDash val="solid"/>
            <a:round/>
            <a:headEnd len="sm" w="sm" type="none"/>
            <a:tailEnd len="sm" w="sm" type="none"/>
          </a:ln>
        </p:spPr>
      </p:pic>
      <p:pic>
        <p:nvPicPr>
          <p:cNvPr id="140" name="Google Shape;140;p7"/>
          <p:cNvPicPr preferRelativeResize="0"/>
          <p:nvPr/>
        </p:nvPicPr>
        <p:blipFill rotWithShape="1">
          <a:blip r:embed="rId8">
            <a:alphaModFix/>
          </a:blip>
          <a:srcRect b="0" l="0" r="0" t="0"/>
          <a:stretch/>
        </p:blipFill>
        <p:spPr>
          <a:xfrm>
            <a:off x="9448608" y="3087155"/>
            <a:ext cx="2212026" cy="1592638"/>
          </a:xfrm>
          <a:prstGeom prst="rect">
            <a:avLst/>
          </a:prstGeom>
          <a:noFill/>
          <a:ln cap="flat" cmpd="sng" w="28575">
            <a:solidFill>
              <a:schemeClr val="dk1"/>
            </a:solidFill>
            <a:prstDash val="solid"/>
            <a:round/>
            <a:headEnd len="sm" w="sm" type="none"/>
            <a:tailEnd len="sm" w="sm" type="none"/>
          </a:ln>
        </p:spPr>
      </p:pic>
      <p:pic>
        <p:nvPicPr>
          <p:cNvPr id="141" name="Google Shape;141;p7"/>
          <p:cNvPicPr preferRelativeResize="0"/>
          <p:nvPr/>
        </p:nvPicPr>
        <p:blipFill rotWithShape="1">
          <a:blip r:embed="rId9">
            <a:alphaModFix/>
          </a:blip>
          <a:srcRect b="0" l="0" r="0" t="0"/>
          <a:stretch/>
        </p:blipFill>
        <p:spPr>
          <a:xfrm>
            <a:off x="2008177" y="4911178"/>
            <a:ext cx="3506068" cy="1538497"/>
          </a:xfrm>
          <a:prstGeom prst="rect">
            <a:avLst/>
          </a:prstGeom>
          <a:noFill/>
          <a:ln cap="flat" cmpd="sng" w="28575">
            <a:solidFill>
              <a:schemeClr val="dk1"/>
            </a:solidFill>
            <a:prstDash val="solid"/>
            <a:round/>
            <a:headEnd len="sm" w="sm" type="none"/>
            <a:tailEnd len="sm" w="sm" type="none"/>
          </a:ln>
        </p:spPr>
      </p:pic>
      <p:pic>
        <p:nvPicPr>
          <p:cNvPr id="142" name="Google Shape;142;p7"/>
          <p:cNvPicPr preferRelativeResize="0"/>
          <p:nvPr/>
        </p:nvPicPr>
        <p:blipFill rotWithShape="1">
          <a:blip r:embed="rId10">
            <a:alphaModFix/>
          </a:blip>
          <a:srcRect b="0" l="0" r="0" t="0"/>
          <a:stretch/>
        </p:blipFill>
        <p:spPr>
          <a:xfrm>
            <a:off x="6247033" y="4955371"/>
            <a:ext cx="2468767" cy="1569033"/>
          </a:xfrm>
          <a:prstGeom prst="rect">
            <a:avLst/>
          </a:prstGeom>
          <a:noFill/>
          <a:ln cap="flat" cmpd="sng" w="28575">
            <a:solidFill>
              <a:schemeClr val="dk1"/>
            </a:solidFill>
            <a:prstDash val="solid"/>
            <a:round/>
            <a:headEnd len="sm" w="sm" type="none"/>
            <a:tailEnd len="sm" w="sm" type="none"/>
          </a:ln>
        </p:spPr>
      </p:pic>
      <p:pic>
        <p:nvPicPr>
          <p:cNvPr id="143" name="Google Shape;143;p7"/>
          <p:cNvPicPr preferRelativeResize="0"/>
          <p:nvPr/>
        </p:nvPicPr>
        <p:blipFill rotWithShape="1">
          <a:blip r:embed="rId11">
            <a:alphaModFix/>
          </a:blip>
          <a:srcRect b="0" l="0" r="0" t="0"/>
          <a:stretch/>
        </p:blipFill>
        <p:spPr>
          <a:xfrm>
            <a:off x="9448583" y="4943568"/>
            <a:ext cx="2212026" cy="1592638"/>
          </a:xfrm>
          <a:prstGeom prst="rect">
            <a:avLst/>
          </a:prstGeom>
          <a:noFill/>
          <a:ln cap="flat" cmpd="sng" w="28575">
            <a:solidFill>
              <a:schemeClr val="dk1"/>
            </a:solidFill>
            <a:prstDash val="solid"/>
            <a:round/>
            <a:headEnd len="sm" w="sm" type="none"/>
            <a:tailEnd len="sm" w="sm" type="none"/>
          </a:ln>
        </p:spPr>
      </p:pic>
      <p:sp>
        <p:nvSpPr>
          <p:cNvPr id="144" name="Google Shape;144;p7"/>
          <p:cNvSpPr txBox="1"/>
          <p:nvPr/>
        </p:nvSpPr>
        <p:spPr>
          <a:xfrm>
            <a:off x="367576" y="3534743"/>
            <a:ext cx="11772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legreya Sans Medium"/>
                <a:ea typeface="Alegreya Sans Medium"/>
                <a:cs typeface="Alegreya Sans Medium"/>
                <a:sym typeface="Alegreya Sans Medium"/>
              </a:rPr>
              <a:t>AlexNet metrics on Dataset2</a:t>
            </a:r>
            <a:endParaRPr sz="1300">
              <a:latin typeface="Alegreya Sans Medium"/>
              <a:ea typeface="Alegreya Sans Medium"/>
              <a:cs typeface="Alegreya Sans Medium"/>
              <a:sym typeface="Alegreya Sans Medium"/>
            </a:endParaRPr>
          </a:p>
        </p:txBody>
      </p:sp>
      <p:sp>
        <p:nvSpPr>
          <p:cNvPr id="145" name="Google Shape;145;p7"/>
          <p:cNvSpPr txBox="1"/>
          <p:nvPr/>
        </p:nvSpPr>
        <p:spPr>
          <a:xfrm>
            <a:off x="334881" y="5337979"/>
            <a:ext cx="12426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legreya Sans Medium"/>
                <a:ea typeface="Alegreya Sans Medium"/>
                <a:cs typeface="Alegreya Sans Medium"/>
                <a:sym typeface="Alegreya Sans Medium"/>
              </a:rPr>
              <a:t>InceptionV3 metrics on Dataset2</a:t>
            </a:r>
            <a:endParaRPr sz="1300">
              <a:latin typeface="Alegreya Sans Medium"/>
              <a:ea typeface="Alegreya Sans Medium"/>
              <a:cs typeface="Alegreya Sans Medium"/>
              <a:sym typeface="Alegreya Sans Medium"/>
            </a:endParaRPr>
          </a:p>
        </p:txBody>
      </p:sp>
      <p:sp>
        <p:nvSpPr>
          <p:cNvPr id="146" name="Google Shape;146;p7"/>
          <p:cNvSpPr txBox="1"/>
          <p:nvPr/>
        </p:nvSpPr>
        <p:spPr>
          <a:xfrm>
            <a:off x="514625" y="178550"/>
            <a:ext cx="114579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1600">
                <a:solidFill>
                  <a:schemeClr val="dk1"/>
                </a:solidFill>
                <a:latin typeface="Alegreya Sans Medium"/>
                <a:ea typeface="Alegreya Sans Medium"/>
                <a:cs typeface="Alegreya Sans Medium"/>
                <a:sym typeface="Alegreya Sans Medium"/>
              </a:rPr>
              <a:t>The second dataset, D2, is more complex with a larger number of images, but still well balanced with low variance within each class, and all models perform above 84% accuracy, with AlexNet being the best performing model. However, all models struggle to distinguish between the ‘lung opacity' and 'normal' classes. </a:t>
            </a:r>
            <a:endParaRPr sz="1600">
              <a:latin typeface="Alegreya Sans Medium"/>
              <a:ea typeface="Alegreya Sans Medium"/>
              <a:cs typeface="Alegreya Sans Medium"/>
              <a:sym typeface="Alegreya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500"/>
                                        <p:tgtEl>
                                          <p:spTgt spid="1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500"/>
                                        <p:tgtEl>
                                          <p:spTgt spid="1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8"/>
          <p:cNvPicPr preferRelativeResize="0"/>
          <p:nvPr/>
        </p:nvPicPr>
        <p:blipFill rotWithShape="1">
          <a:blip r:embed="rId3">
            <a:alphaModFix/>
          </a:blip>
          <a:srcRect b="0" l="0" r="0" t="0"/>
          <a:stretch/>
        </p:blipFill>
        <p:spPr>
          <a:xfrm>
            <a:off x="1517300" y="768700"/>
            <a:ext cx="3957126" cy="1814575"/>
          </a:xfrm>
          <a:prstGeom prst="rect">
            <a:avLst/>
          </a:prstGeom>
          <a:noFill/>
          <a:ln cap="flat" cmpd="sng" w="28575">
            <a:solidFill>
              <a:schemeClr val="dk1"/>
            </a:solidFill>
            <a:prstDash val="solid"/>
            <a:round/>
            <a:headEnd len="sm" w="sm" type="none"/>
            <a:tailEnd len="sm" w="sm" type="none"/>
          </a:ln>
        </p:spPr>
      </p:pic>
      <p:pic>
        <p:nvPicPr>
          <p:cNvPr id="152" name="Google Shape;152;p8"/>
          <p:cNvPicPr preferRelativeResize="0"/>
          <p:nvPr/>
        </p:nvPicPr>
        <p:blipFill rotWithShape="1">
          <a:blip r:embed="rId4">
            <a:alphaModFix/>
          </a:blip>
          <a:srcRect b="0" l="0" r="0" t="0"/>
          <a:stretch/>
        </p:blipFill>
        <p:spPr>
          <a:xfrm>
            <a:off x="5985125" y="714500"/>
            <a:ext cx="2695675" cy="1919750"/>
          </a:xfrm>
          <a:prstGeom prst="rect">
            <a:avLst/>
          </a:prstGeom>
          <a:noFill/>
          <a:ln cap="flat" cmpd="sng" w="28575">
            <a:solidFill>
              <a:schemeClr val="dk1"/>
            </a:solidFill>
            <a:prstDash val="solid"/>
            <a:round/>
            <a:headEnd len="sm" w="sm" type="none"/>
            <a:tailEnd len="sm" w="sm" type="none"/>
          </a:ln>
        </p:spPr>
      </p:pic>
      <p:pic>
        <p:nvPicPr>
          <p:cNvPr id="153" name="Google Shape;153;p8"/>
          <p:cNvPicPr preferRelativeResize="0"/>
          <p:nvPr/>
        </p:nvPicPr>
        <p:blipFill rotWithShape="1">
          <a:blip r:embed="rId5">
            <a:alphaModFix/>
          </a:blip>
          <a:srcRect b="0" l="0" r="0" t="0"/>
          <a:stretch/>
        </p:blipFill>
        <p:spPr>
          <a:xfrm>
            <a:off x="9107225" y="768698"/>
            <a:ext cx="2595275" cy="1814577"/>
          </a:xfrm>
          <a:prstGeom prst="rect">
            <a:avLst/>
          </a:prstGeom>
          <a:noFill/>
          <a:ln cap="flat" cmpd="sng" w="28575">
            <a:solidFill>
              <a:schemeClr val="dk1"/>
            </a:solidFill>
            <a:prstDash val="solid"/>
            <a:round/>
            <a:headEnd len="sm" w="sm" type="none"/>
            <a:tailEnd len="sm" w="sm" type="none"/>
          </a:ln>
        </p:spPr>
      </p:pic>
      <p:sp>
        <p:nvSpPr>
          <p:cNvPr id="154" name="Google Shape;154;p8"/>
          <p:cNvSpPr txBox="1"/>
          <p:nvPr/>
        </p:nvSpPr>
        <p:spPr>
          <a:xfrm>
            <a:off x="217325" y="1202104"/>
            <a:ext cx="1175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Resnet18 metrics on Dataset3</a:t>
            </a:r>
            <a:endParaRPr/>
          </a:p>
        </p:txBody>
      </p:sp>
      <p:pic>
        <p:nvPicPr>
          <p:cNvPr id="155" name="Google Shape;155;p8"/>
          <p:cNvPicPr preferRelativeResize="0"/>
          <p:nvPr/>
        </p:nvPicPr>
        <p:blipFill rotWithShape="1">
          <a:blip r:embed="rId3">
            <a:alphaModFix/>
          </a:blip>
          <a:srcRect b="0" l="0" r="0" t="0"/>
          <a:stretch/>
        </p:blipFill>
        <p:spPr>
          <a:xfrm>
            <a:off x="1517290" y="2762813"/>
            <a:ext cx="3899586" cy="1814575"/>
          </a:xfrm>
          <a:prstGeom prst="rect">
            <a:avLst/>
          </a:prstGeom>
          <a:noFill/>
          <a:ln cap="flat" cmpd="sng" w="28575">
            <a:solidFill>
              <a:schemeClr val="dk1"/>
            </a:solidFill>
            <a:prstDash val="solid"/>
            <a:round/>
            <a:headEnd len="sm" w="sm" type="none"/>
            <a:tailEnd len="sm" w="sm" type="none"/>
          </a:ln>
        </p:spPr>
      </p:pic>
      <p:pic>
        <p:nvPicPr>
          <p:cNvPr id="156" name="Google Shape;156;p8"/>
          <p:cNvPicPr preferRelativeResize="0"/>
          <p:nvPr/>
        </p:nvPicPr>
        <p:blipFill rotWithShape="1">
          <a:blip r:embed="rId6">
            <a:alphaModFix/>
          </a:blip>
          <a:srcRect b="2171" l="0" r="5473" t="0"/>
          <a:stretch/>
        </p:blipFill>
        <p:spPr>
          <a:xfrm>
            <a:off x="6035800" y="2783800"/>
            <a:ext cx="2695676" cy="1841350"/>
          </a:xfrm>
          <a:prstGeom prst="rect">
            <a:avLst/>
          </a:prstGeom>
          <a:noFill/>
          <a:ln cap="flat" cmpd="sng" w="28575">
            <a:solidFill>
              <a:schemeClr val="dk1"/>
            </a:solidFill>
            <a:prstDash val="solid"/>
            <a:round/>
            <a:headEnd len="sm" w="sm" type="none"/>
            <a:tailEnd len="sm" w="sm" type="none"/>
          </a:ln>
        </p:spPr>
      </p:pic>
      <p:pic>
        <p:nvPicPr>
          <p:cNvPr id="157" name="Google Shape;157;p8"/>
          <p:cNvPicPr preferRelativeResize="0"/>
          <p:nvPr/>
        </p:nvPicPr>
        <p:blipFill rotWithShape="1">
          <a:blip r:embed="rId7">
            <a:alphaModFix/>
          </a:blip>
          <a:srcRect b="0" l="0" r="0" t="0"/>
          <a:stretch/>
        </p:blipFill>
        <p:spPr>
          <a:xfrm>
            <a:off x="9107225" y="2757575"/>
            <a:ext cx="2595275" cy="1814575"/>
          </a:xfrm>
          <a:prstGeom prst="rect">
            <a:avLst/>
          </a:prstGeom>
          <a:noFill/>
          <a:ln cap="flat" cmpd="sng" w="28575">
            <a:solidFill>
              <a:schemeClr val="dk1"/>
            </a:solidFill>
            <a:prstDash val="solid"/>
            <a:round/>
            <a:headEnd len="sm" w="sm" type="none"/>
            <a:tailEnd len="sm" w="sm" type="none"/>
          </a:ln>
        </p:spPr>
      </p:pic>
      <p:sp>
        <p:nvSpPr>
          <p:cNvPr id="158" name="Google Shape;158;p8"/>
          <p:cNvSpPr txBox="1"/>
          <p:nvPr/>
        </p:nvSpPr>
        <p:spPr>
          <a:xfrm>
            <a:off x="152425" y="3013498"/>
            <a:ext cx="1175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AlexNet metrics on Dataset3</a:t>
            </a:r>
            <a:endParaRPr/>
          </a:p>
        </p:txBody>
      </p:sp>
      <p:pic>
        <p:nvPicPr>
          <p:cNvPr id="159" name="Google Shape;159;p8"/>
          <p:cNvPicPr preferRelativeResize="0"/>
          <p:nvPr/>
        </p:nvPicPr>
        <p:blipFill rotWithShape="1">
          <a:blip r:embed="rId8">
            <a:alphaModFix/>
          </a:blip>
          <a:srcRect b="0" l="0" r="0" t="0"/>
          <a:stretch/>
        </p:blipFill>
        <p:spPr>
          <a:xfrm>
            <a:off x="1534650" y="4756939"/>
            <a:ext cx="3957125" cy="1814585"/>
          </a:xfrm>
          <a:prstGeom prst="rect">
            <a:avLst/>
          </a:prstGeom>
          <a:noFill/>
          <a:ln cap="flat" cmpd="sng" w="28575">
            <a:solidFill>
              <a:schemeClr val="dk1"/>
            </a:solidFill>
            <a:prstDash val="solid"/>
            <a:round/>
            <a:headEnd len="sm" w="sm" type="none"/>
            <a:tailEnd len="sm" w="sm" type="none"/>
          </a:ln>
        </p:spPr>
      </p:pic>
      <p:pic>
        <p:nvPicPr>
          <p:cNvPr id="160" name="Google Shape;160;p8"/>
          <p:cNvPicPr preferRelativeResize="0"/>
          <p:nvPr/>
        </p:nvPicPr>
        <p:blipFill rotWithShape="1">
          <a:blip r:embed="rId9">
            <a:alphaModFix/>
          </a:blip>
          <a:srcRect b="0" l="0" r="0" t="0"/>
          <a:stretch/>
        </p:blipFill>
        <p:spPr>
          <a:xfrm>
            <a:off x="6076682" y="4756950"/>
            <a:ext cx="2695669" cy="1841349"/>
          </a:xfrm>
          <a:prstGeom prst="rect">
            <a:avLst/>
          </a:prstGeom>
          <a:noFill/>
          <a:ln cap="flat" cmpd="sng" w="28575">
            <a:solidFill>
              <a:schemeClr val="dk1"/>
            </a:solidFill>
            <a:prstDash val="solid"/>
            <a:round/>
            <a:headEnd len="sm" w="sm" type="none"/>
            <a:tailEnd len="sm" w="sm" type="none"/>
          </a:ln>
        </p:spPr>
      </p:pic>
      <p:pic>
        <p:nvPicPr>
          <p:cNvPr id="161" name="Google Shape;161;p8"/>
          <p:cNvPicPr preferRelativeResize="0"/>
          <p:nvPr/>
        </p:nvPicPr>
        <p:blipFill rotWithShape="1">
          <a:blip r:embed="rId10">
            <a:alphaModFix/>
          </a:blip>
          <a:srcRect b="0" l="0" r="0" t="0"/>
          <a:stretch/>
        </p:blipFill>
        <p:spPr>
          <a:xfrm>
            <a:off x="9107225" y="4773225"/>
            <a:ext cx="2806908" cy="1814576"/>
          </a:xfrm>
          <a:prstGeom prst="rect">
            <a:avLst/>
          </a:prstGeom>
          <a:noFill/>
          <a:ln cap="flat" cmpd="sng" w="28575">
            <a:solidFill>
              <a:schemeClr val="dk1"/>
            </a:solidFill>
            <a:prstDash val="solid"/>
            <a:round/>
            <a:headEnd len="sm" w="sm" type="none"/>
            <a:tailEnd len="sm" w="sm" type="none"/>
          </a:ln>
        </p:spPr>
      </p:pic>
      <p:sp>
        <p:nvSpPr>
          <p:cNvPr id="162" name="Google Shape;162;p8"/>
          <p:cNvSpPr txBox="1"/>
          <p:nvPr/>
        </p:nvSpPr>
        <p:spPr>
          <a:xfrm>
            <a:off x="87434" y="5162878"/>
            <a:ext cx="1305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InceptionV3 metrics on Dataset3</a:t>
            </a:r>
            <a:endParaRPr/>
          </a:p>
        </p:txBody>
      </p:sp>
      <p:sp>
        <p:nvSpPr>
          <p:cNvPr id="163" name="Google Shape;163;p8"/>
          <p:cNvSpPr txBox="1"/>
          <p:nvPr/>
        </p:nvSpPr>
        <p:spPr>
          <a:xfrm>
            <a:off x="548500" y="130850"/>
            <a:ext cx="11569500" cy="434100"/>
          </a:xfrm>
          <a:prstGeom prst="rect">
            <a:avLst/>
          </a:prstGeom>
          <a:noFill/>
          <a:ln>
            <a:noFill/>
          </a:ln>
        </p:spPr>
        <p:txBody>
          <a:bodyPr anchorCtr="0" anchor="t" bIns="91425" lIns="91425" spcFirstLastPara="1" rIns="91425" wrap="square" tIns="91425">
            <a:spAutoFit/>
          </a:bodyPr>
          <a:lstStyle/>
          <a:p>
            <a:pPr indent="0" lvl="0" marL="228600" rtl="0" algn="l">
              <a:lnSpc>
                <a:spcPct val="90000"/>
              </a:lnSpc>
              <a:spcBef>
                <a:spcPts val="1000"/>
              </a:spcBef>
              <a:spcAft>
                <a:spcPts val="0"/>
              </a:spcAft>
              <a:buNone/>
            </a:pPr>
            <a:r>
              <a:rPr lang="en-US" sz="1800">
                <a:solidFill>
                  <a:schemeClr val="dk1"/>
                </a:solidFill>
                <a:latin typeface="Alegreya Sans Medium"/>
                <a:ea typeface="Alegreya Sans Medium"/>
                <a:cs typeface="Alegreya Sans Medium"/>
                <a:sym typeface="Alegreya Sans Medium"/>
              </a:rPr>
              <a:t>The third dataset, D3, is the most complex with fewer samples per class, designed for image segmentation/localization tasks</a:t>
            </a:r>
            <a:endParaRPr sz="1800">
              <a:latin typeface="Alegreya Sans Medium"/>
              <a:ea typeface="Alegreya Sans Medium"/>
              <a:cs typeface="Alegreya Sans Medium"/>
              <a:sym typeface="Alegreya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500"/>
                                        <p:tgtEl>
                                          <p:spTgt spid="1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500"/>
                                        <p:tgtEl>
                                          <p:spTgt spid="1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500"/>
                                        <p:tgtEl>
                                          <p:spTgt spid="1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500"/>
                                        <p:tgtEl>
                                          <p:spTgt spid="1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5"/>
          <p:cNvSpPr txBox="1"/>
          <p:nvPr>
            <p:ph type="title"/>
          </p:nvPr>
        </p:nvSpPr>
        <p:spPr>
          <a:xfrm>
            <a:off x="838199" y="82096"/>
            <a:ext cx="10515600" cy="56016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b="1" lang="en-US" sz="3600">
                <a:latin typeface="Cantarell"/>
                <a:ea typeface="Cantarell"/>
                <a:cs typeface="Cantarell"/>
                <a:sym typeface="Cantarell"/>
              </a:rPr>
              <a:t>MAIN RESULTS</a:t>
            </a:r>
            <a:endParaRPr sz="3600">
              <a:latin typeface="Cantarell"/>
              <a:ea typeface="Cantarell"/>
              <a:cs typeface="Cantarell"/>
              <a:sym typeface="Cantarell"/>
            </a:endParaRPr>
          </a:p>
        </p:txBody>
      </p:sp>
      <p:sp>
        <p:nvSpPr>
          <p:cNvPr id="169" name="Google Shape;169;p5"/>
          <p:cNvSpPr txBox="1"/>
          <p:nvPr>
            <p:ph idx="1" type="body"/>
          </p:nvPr>
        </p:nvSpPr>
        <p:spPr>
          <a:xfrm>
            <a:off x="233275" y="546050"/>
            <a:ext cx="11833800" cy="2979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sz="1600">
                <a:latin typeface="Alegreya Sans Medium"/>
                <a:ea typeface="Alegreya Sans Medium"/>
                <a:cs typeface="Alegreya Sans Medium"/>
                <a:sym typeface="Alegreya Sans Medium"/>
              </a:rPr>
              <a:t>For dataset 3,</a:t>
            </a:r>
            <a:r>
              <a:rPr lang="en-US">
                <a:latin typeface="Alegreya Sans Medium"/>
                <a:ea typeface="Alegreya Sans Medium"/>
                <a:cs typeface="Alegreya Sans Medium"/>
                <a:sym typeface="Alegreya Sans Medium"/>
              </a:rPr>
              <a:t> </a:t>
            </a:r>
            <a:r>
              <a:rPr i="0" lang="en-US" sz="1600">
                <a:latin typeface="Alegreya Sans Medium"/>
                <a:ea typeface="Alegreya Sans Medium"/>
                <a:cs typeface="Alegreya Sans Medium"/>
                <a:sym typeface="Alegreya Sans Medium"/>
              </a:rPr>
              <a:t>all models show significantly low performance, with accuracy not crossing 30%. we concluded that the low performance is attributed to the dataset and not the models itself. The following are the most probable causes for this behavior.</a:t>
            </a:r>
            <a:endParaRPr>
              <a:latin typeface="Alegreya Sans Medium"/>
              <a:ea typeface="Alegreya Sans Medium"/>
              <a:cs typeface="Alegreya Sans Medium"/>
              <a:sym typeface="Alegreya Sans Medium"/>
            </a:endParaRPr>
          </a:p>
          <a:p>
            <a:pPr indent="0" lvl="0" marL="457200" rtl="0" algn="l">
              <a:lnSpc>
                <a:spcPct val="90000"/>
              </a:lnSpc>
              <a:spcBef>
                <a:spcPts val="1000"/>
              </a:spcBef>
              <a:spcAft>
                <a:spcPts val="0"/>
              </a:spcAft>
              <a:buNone/>
            </a:pPr>
            <a:r>
              <a:rPr i="0" lang="en-US" sz="1600">
                <a:latin typeface="Alegreya Sans Medium"/>
                <a:ea typeface="Alegreya Sans Medium"/>
                <a:cs typeface="Alegreya Sans Medium"/>
                <a:sym typeface="Alegreya Sans Medium"/>
              </a:rPr>
              <a:t>1. Fewer number of samples per class, i.e. 1300 images for 12 classes, which is close to 100 images per class, which is very low. </a:t>
            </a:r>
            <a:endParaRPr>
              <a:latin typeface="Alegreya Sans Medium"/>
              <a:ea typeface="Alegreya Sans Medium"/>
              <a:cs typeface="Alegreya Sans Medium"/>
              <a:sym typeface="Alegreya Sans Medium"/>
            </a:endParaRPr>
          </a:p>
          <a:p>
            <a:pPr indent="0" lvl="0" marL="457200" rtl="0" algn="l">
              <a:lnSpc>
                <a:spcPct val="90000"/>
              </a:lnSpc>
              <a:spcBef>
                <a:spcPts val="1000"/>
              </a:spcBef>
              <a:spcAft>
                <a:spcPts val="0"/>
              </a:spcAft>
              <a:buNone/>
            </a:pPr>
            <a:r>
              <a:rPr i="0" lang="en-US" sz="1600">
                <a:latin typeface="Alegreya Sans Medium"/>
                <a:ea typeface="Alegreya Sans Medium"/>
                <a:cs typeface="Alegreya Sans Medium"/>
                <a:sym typeface="Alegreya Sans Medium"/>
              </a:rPr>
              <a:t>2. The dataset was designed for Image Segmentation/Localization tasks, thus, each image belongs to multiple classes, running a classification task on these images would lead to low performance as we can only take one class per image. </a:t>
            </a:r>
            <a:endParaRPr>
              <a:latin typeface="Alegreya Sans Medium"/>
              <a:ea typeface="Alegreya Sans Medium"/>
              <a:cs typeface="Alegreya Sans Medium"/>
              <a:sym typeface="Alegreya Sans Medium"/>
            </a:endParaRPr>
          </a:p>
          <a:p>
            <a:pPr indent="0" lvl="0" marL="457200" rtl="0" algn="l">
              <a:lnSpc>
                <a:spcPct val="90000"/>
              </a:lnSpc>
              <a:spcBef>
                <a:spcPts val="1000"/>
              </a:spcBef>
              <a:spcAft>
                <a:spcPts val="0"/>
              </a:spcAft>
              <a:buNone/>
            </a:pPr>
            <a:r>
              <a:rPr i="0" lang="en-US" sz="1600">
                <a:latin typeface="Alegreya Sans Medium"/>
                <a:ea typeface="Alegreya Sans Medium"/>
                <a:cs typeface="Alegreya Sans Medium"/>
                <a:sym typeface="Alegreya Sans Medium"/>
              </a:rPr>
              <a:t>3. Performing hyperparameter tuning at learning rates 0.01, 0.001, 0.005, 0.0001, 0.0005, and 0.00001, and batch sizes 32, 64, 96, 128, and 256 for 10,20, 30, and 40 epochs, it was observed that the models overfit on the data as the training metrics increase gradually as the validation and testing metrics remain stagnant.</a:t>
            </a:r>
            <a:endParaRPr>
              <a:latin typeface="Alegreya Sans Medium"/>
              <a:ea typeface="Alegreya Sans Medium"/>
              <a:cs typeface="Alegreya Sans Medium"/>
              <a:sym typeface="Alegreya Sans Medium"/>
            </a:endParaRPr>
          </a:p>
          <a:p>
            <a:pPr indent="0" lvl="0" marL="0" rtl="0" algn="l">
              <a:lnSpc>
                <a:spcPct val="90000"/>
              </a:lnSpc>
              <a:spcBef>
                <a:spcPts val="1000"/>
              </a:spcBef>
              <a:spcAft>
                <a:spcPts val="0"/>
              </a:spcAft>
              <a:buNone/>
            </a:pPr>
            <a:r>
              <a:rPr i="0" lang="en-US" sz="1600">
                <a:latin typeface="Alegreya Sans Medium"/>
                <a:ea typeface="Alegreya Sans Medium"/>
                <a:cs typeface="Alegreya Sans Medium"/>
                <a:sym typeface="Alegreya Sans Medium"/>
              </a:rPr>
              <a:t>ResNet18 and AlexNet models outperform Inceptionv3 due to their smaller architecture and faster training time. This concludes that ResNet18 is the best-performing model overall, due to its residual connections that allow it to learn residual functions and solve the vanishing gradient problem, making it easier to train with relatively fewer learnable parameters.</a:t>
            </a:r>
            <a:br>
              <a:rPr i="0" lang="en-US" sz="1600">
                <a:latin typeface="Alegreya Sans Medium"/>
                <a:ea typeface="Alegreya Sans Medium"/>
                <a:cs typeface="Alegreya Sans Medium"/>
                <a:sym typeface="Alegreya Sans Medium"/>
              </a:rPr>
            </a:br>
            <a:endParaRPr sz="1600">
              <a:latin typeface="Alegreya Sans Medium"/>
              <a:ea typeface="Alegreya Sans Medium"/>
              <a:cs typeface="Alegreya Sans Medium"/>
              <a:sym typeface="Alegreya Sans Medium"/>
            </a:endParaRPr>
          </a:p>
          <a:p>
            <a:pPr indent="0" lvl="0" marL="0" rtl="0" algn="l">
              <a:lnSpc>
                <a:spcPct val="90000"/>
              </a:lnSpc>
              <a:spcBef>
                <a:spcPts val="1000"/>
              </a:spcBef>
              <a:spcAft>
                <a:spcPts val="0"/>
              </a:spcAft>
              <a:buNone/>
            </a:pPr>
            <a:r>
              <a:rPr lang="en-US" sz="1600">
                <a:latin typeface="Alegreya Sans Medium"/>
                <a:ea typeface="Alegreya Sans Medium"/>
                <a:cs typeface="Alegreya Sans Medium"/>
                <a:sym typeface="Alegreya Sans Medium"/>
              </a:rPr>
              <a:t>The Performance Metrics of all 3 models on all the datasets are shown in Table 2. The visualizations are present in the following slides.</a:t>
            </a:r>
            <a:br>
              <a:rPr i="0" lang="en-US" sz="1600">
                <a:solidFill>
                  <a:srgbClr val="5D6879"/>
                </a:solidFill>
                <a:latin typeface="Alegreya Sans Medium"/>
                <a:ea typeface="Alegreya Sans Medium"/>
                <a:cs typeface="Alegreya Sans Medium"/>
                <a:sym typeface="Alegreya Sans Medium"/>
              </a:rPr>
            </a:br>
            <a:endParaRPr sz="1600">
              <a:latin typeface="Alegreya Sans Medium"/>
              <a:ea typeface="Alegreya Sans Medium"/>
              <a:cs typeface="Alegreya Sans Medium"/>
              <a:sym typeface="Alegreya Sans Medium"/>
            </a:endParaRPr>
          </a:p>
        </p:txBody>
      </p:sp>
      <p:pic>
        <p:nvPicPr>
          <p:cNvPr id="170" name="Google Shape;170;p5"/>
          <p:cNvPicPr preferRelativeResize="0"/>
          <p:nvPr/>
        </p:nvPicPr>
        <p:blipFill rotWithShape="1">
          <a:blip r:embed="rId3">
            <a:alphaModFix/>
          </a:blip>
          <a:srcRect b="0" l="0" r="0" t="0"/>
          <a:stretch/>
        </p:blipFill>
        <p:spPr>
          <a:xfrm>
            <a:off x="4347950" y="4290950"/>
            <a:ext cx="3276725" cy="2462025"/>
          </a:xfrm>
          <a:prstGeom prst="rect">
            <a:avLst/>
          </a:prstGeom>
          <a:noFill/>
          <a:ln cap="flat" cmpd="sng" w="9525">
            <a:solidFill>
              <a:srgbClr val="888888"/>
            </a:solidFill>
            <a:prstDash val="dashDot"/>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 calcmode="lin" valueType="num">
                                      <p:cBhvr additive="base">
                                        <p:cTn dur="500"/>
                                        <p:tgtEl>
                                          <p:spTgt spid="16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 calcmode="lin" valueType="num">
                                      <p:cBhvr additive="base">
                                        <p:cTn dur="500"/>
                                        <p:tgtEl>
                                          <p:spTgt spid="16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 calcmode="lin" valueType="num">
                                      <p:cBhvr additive="base">
                                        <p:cTn dur="500"/>
                                        <p:tgtEl>
                                          <p:spTgt spid="16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 calcmode="lin" valueType="num">
                                      <p:cBhvr additive="base">
                                        <p:cTn dur="500"/>
                                        <p:tgtEl>
                                          <p:spTgt spid="16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 calcmode="lin" valueType="num">
                                      <p:cBhvr additive="base">
                                        <p:cTn dur="500"/>
                                        <p:tgtEl>
                                          <p:spTgt spid="16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5" st="5"/>
                                            </p:txEl>
                                          </p:spTgt>
                                        </p:tgtEl>
                                        <p:attrNameLst>
                                          <p:attrName>style.visibility</p:attrName>
                                        </p:attrNameLst>
                                      </p:cBhvr>
                                      <p:to>
                                        <p:strVal val="visible"/>
                                      </p:to>
                                    </p:set>
                                    <p:anim calcmode="lin" valueType="num">
                                      <p:cBhvr additive="base">
                                        <p:cTn dur="500"/>
                                        <p:tgtEl>
                                          <p:spTgt spid="16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500"/>
                                        <p:tgtEl>
                                          <p:spTgt spid="1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ph idx="1" type="body"/>
          </p:nvPr>
        </p:nvSpPr>
        <p:spPr>
          <a:xfrm>
            <a:off x="655875" y="1837200"/>
            <a:ext cx="5081700" cy="31836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chemeClr val="dk1"/>
              </a:buClr>
              <a:buSzPts val="1800"/>
              <a:buNone/>
            </a:pPr>
            <a:r>
              <a:rPr lang="en-US" sz="1800">
                <a:latin typeface="Alegreya Sans Medium"/>
                <a:ea typeface="Alegreya Sans Medium"/>
                <a:cs typeface="Alegreya Sans Medium"/>
                <a:sym typeface="Alegreya Sans Medium"/>
              </a:rPr>
              <a:t>D3 being a more complicated dataset, inceptionv3 learns more parameters</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0"/>
              </a:spcAft>
              <a:buClr>
                <a:schemeClr val="dk1"/>
              </a:buClr>
              <a:buSzPts val="1800"/>
              <a:buNone/>
            </a:pPr>
            <a:r>
              <a:rPr lang="en-US" sz="1800">
                <a:latin typeface="Alegreya Sans Medium"/>
                <a:ea typeface="Alegreya Sans Medium"/>
                <a:cs typeface="Alegreya Sans Medium"/>
                <a:sym typeface="Alegreya Sans Medium"/>
              </a:rPr>
              <a:t>Fine Tuning the model by freezing the encoder weights and allowing the model to train on D2 we optimize the classifier weights of the model.</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0"/>
              </a:spcAft>
              <a:buClr>
                <a:schemeClr val="dk1"/>
              </a:buClr>
              <a:buSzPts val="1800"/>
              <a:buNone/>
            </a:pPr>
            <a:r>
              <a:rPr lang="en-US" sz="1800">
                <a:latin typeface="Alegreya Sans Medium"/>
                <a:ea typeface="Alegreya Sans Medium"/>
                <a:cs typeface="Alegreya Sans Medium"/>
                <a:sym typeface="Alegreya Sans Medium"/>
              </a:rPr>
              <a:t>Transfer Learning actually produces worse results than the inceptionv3 on Dataset 2 itself.</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1000"/>
              </a:spcAft>
              <a:buClr>
                <a:schemeClr val="dk1"/>
              </a:buClr>
              <a:buSzPts val="1800"/>
              <a:buNone/>
            </a:pPr>
            <a:r>
              <a:rPr lang="en-US" sz="1800">
                <a:latin typeface="Alegreya Sans Medium"/>
                <a:ea typeface="Alegreya Sans Medium"/>
                <a:cs typeface="Alegreya Sans Medium"/>
                <a:sym typeface="Alegreya Sans Medium"/>
              </a:rPr>
              <a:t>The challenges posed by D3, drive the inceptionv3 to learn the wrong features, and by freezing the encoder weights, the model only updates the classifier which limits the potential of the model to perform better.</a:t>
            </a:r>
            <a:endParaRPr sz="1800">
              <a:latin typeface="Alegreya Sans Medium"/>
              <a:ea typeface="Alegreya Sans Medium"/>
              <a:cs typeface="Alegreya Sans Medium"/>
              <a:sym typeface="Alegreya Sans Medium"/>
            </a:endParaRPr>
          </a:p>
        </p:txBody>
      </p:sp>
      <p:sp>
        <p:nvSpPr>
          <p:cNvPr id="176" name="Google Shape;176;p9"/>
          <p:cNvSpPr txBox="1"/>
          <p:nvPr>
            <p:ph type="title"/>
          </p:nvPr>
        </p:nvSpPr>
        <p:spPr>
          <a:xfrm>
            <a:off x="838199" y="250396"/>
            <a:ext cx="10515600" cy="56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b="1" lang="en-US" sz="3600">
                <a:latin typeface="Cantarell"/>
                <a:ea typeface="Cantarell"/>
                <a:cs typeface="Cantarell"/>
                <a:sym typeface="Cantarell"/>
              </a:rPr>
              <a:t>TRANSFER LEARNING</a:t>
            </a:r>
            <a:endParaRPr sz="3600">
              <a:latin typeface="Cantarell"/>
              <a:ea typeface="Cantarell"/>
              <a:cs typeface="Cantarell"/>
              <a:sym typeface="Cantarell"/>
            </a:endParaRPr>
          </a:p>
        </p:txBody>
      </p:sp>
      <p:sp>
        <p:nvSpPr>
          <p:cNvPr id="177" name="Google Shape;177;p9"/>
          <p:cNvSpPr txBox="1"/>
          <p:nvPr>
            <p:ph idx="1" type="body"/>
          </p:nvPr>
        </p:nvSpPr>
        <p:spPr>
          <a:xfrm>
            <a:off x="6530300" y="1837200"/>
            <a:ext cx="5081700" cy="3183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None/>
            </a:pPr>
            <a:r>
              <a:rPr lang="en-US" sz="1800">
                <a:latin typeface="Alegreya Sans Medium"/>
                <a:ea typeface="Alegreya Sans Medium"/>
                <a:cs typeface="Alegreya Sans Medium"/>
                <a:sym typeface="Alegreya Sans Medium"/>
              </a:rPr>
              <a:t>The ResNet18 on D2 is initialized as the new model, and no weights are frozen. Both encoder weights and classifier weights are updated.</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0"/>
              </a:spcAft>
              <a:buNone/>
            </a:pPr>
            <a:r>
              <a:rPr lang="en-US" sz="1800">
                <a:latin typeface="Alegreya Sans Medium"/>
                <a:ea typeface="Alegreya Sans Medium"/>
                <a:cs typeface="Alegreya Sans Medium"/>
                <a:sym typeface="Alegreya Sans Medium"/>
              </a:rPr>
              <a:t>ResNet18 already provides an exceptional accuracy on D2, however transfer learning from D2 to D1 aims to perform better. But, It can be seen that the models have the same performance.</a:t>
            </a:r>
            <a:endParaRPr sz="1800">
              <a:latin typeface="Alegreya Sans Medium"/>
              <a:ea typeface="Alegreya Sans Medium"/>
              <a:cs typeface="Alegreya Sans Medium"/>
              <a:sym typeface="Alegreya Sans Medium"/>
            </a:endParaRPr>
          </a:p>
          <a:p>
            <a:pPr indent="0" lvl="0" marL="0" rtl="0" algn="just">
              <a:lnSpc>
                <a:spcPct val="90000"/>
              </a:lnSpc>
              <a:spcBef>
                <a:spcPts val="1000"/>
              </a:spcBef>
              <a:spcAft>
                <a:spcPts val="1000"/>
              </a:spcAft>
              <a:buNone/>
            </a:pPr>
            <a:r>
              <a:rPr lang="en-US" sz="1800">
                <a:latin typeface="Alegreya Sans Medium"/>
                <a:ea typeface="Alegreya Sans Medium"/>
                <a:cs typeface="Alegreya Sans Medium"/>
                <a:sym typeface="Alegreya Sans Medium"/>
              </a:rPr>
              <a:t>The difference lies in the training process. The ResNet18 on D1 takes 15 epochs to obtain a validation accuracy of 96% however, the transfer learning model takes 3 epochs.</a:t>
            </a:r>
            <a:endParaRPr sz="1800">
              <a:latin typeface="Alegreya Sans Medium"/>
              <a:ea typeface="Alegreya Sans Medium"/>
              <a:cs typeface="Alegreya Sans Medium"/>
              <a:sym typeface="Alegreya Sans Medium"/>
            </a:endParaRPr>
          </a:p>
        </p:txBody>
      </p:sp>
      <p:sp>
        <p:nvSpPr>
          <p:cNvPr id="178" name="Google Shape;178;p9"/>
          <p:cNvSpPr txBox="1"/>
          <p:nvPr>
            <p:ph idx="1" type="body"/>
          </p:nvPr>
        </p:nvSpPr>
        <p:spPr>
          <a:xfrm>
            <a:off x="655875" y="1204225"/>
            <a:ext cx="5081700" cy="5601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1800"/>
              <a:buNone/>
            </a:pPr>
            <a:r>
              <a:rPr b="1" lang="en-US" sz="1700">
                <a:latin typeface="Cantarell"/>
                <a:ea typeface="Cantarell"/>
                <a:cs typeface="Cantarell"/>
                <a:sym typeface="Cantarell"/>
              </a:rPr>
              <a:t>INCEPTIONV3 DATASET 3 - DATASET 2</a:t>
            </a:r>
            <a:endParaRPr b="1" sz="1700">
              <a:latin typeface="Cantarell"/>
              <a:ea typeface="Cantarell"/>
              <a:cs typeface="Cantarell"/>
              <a:sym typeface="Cantarell"/>
            </a:endParaRPr>
          </a:p>
        </p:txBody>
      </p:sp>
      <p:sp>
        <p:nvSpPr>
          <p:cNvPr id="179" name="Google Shape;179;p9"/>
          <p:cNvSpPr txBox="1"/>
          <p:nvPr>
            <p:ph idx="1" type="body"/>
          </p:nvPr>
        </p:nvSpPr>
        <p:spPr>
          <a:xfrm>
            <a:off x="6530300" y="1204225"/>
            <a:ext cx="5081700" cy="560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rPr b="1" lang="en-US" sz="1700">
                <a:latin typeface="Cantarell"/>
                <a:ea typeface="Cantarell"/>
                <a:cs typeface="Cantarell"/>
                <a:sym typeface="Cantarell"/>
              </a:rPr>
              <a:t>RESNET18</a:t>
            </a:r>
            <a:r>
              <a:rPr b="1" lang="en-US" sz="1700">
                <a:latin typeface="Cantarell"/>
                <a:ea typeface="Cantarell"/>
                <a:cs typeface="Cantarell"/>
                <a:sym typeface="Cantarell"/>
              </a:rPr>
              <a:t> DATASET 2 - DATASET 1</a:t>
            </a:r>
            <a:endParaRPr b="1" sz="1700">
              <a:latin typeface="Cantarell"/>
              <a:ea typeface="Cantarell"/>
              <a:cs typeface="Cantarell"/>
              <a:sym typeface="Cantarell"/>
            </a:endParaRPr>
          </a:p>
        </p:txBody>
      </p:sp>
      <p:graphicFrame>
        <p:nvGraphicFramePr>
          <p:cNvPr id="180" name="Google Shape;180;p9"/>
          <p:cNvGraphicFramePr/>
          <p:nvPr/>
        </p:nvGraphicFramePr>
        <p:xfrm>
          <a:off x="684725" y="5251250"/>
          <a:ext cx="3000000" cy="3000000"/>
        </p:xfrm>
        <a:graphic>
          <a:graphicData uri="http://schemas.openxmlformats.org/drawingml/2006/table">
            <a:tbl>
              <a:tblPr>
                <a:noFill/>
                <a:tableStyleId>{6832E9D6-7E05-4915-A058-28BB6F4E122E}</a:tableStyleId>
              </a:tblPr>
              <a:tblGrid>
                <a:gridCol w="1279400"/>
                <a:gridCol w="938800"/>
                <a:gridCol w="873875"/>
                <a:gridCol w="881875"/>
                <a:gridCol w="1078900"/>
              </a:tblGrid>
              <a:tr h="392650">
                <a:tc>
                  <a:txBody>
                    <a:bodyPr/>
                    <a:lstStyle/>
                    <a:p>
                      <a:pPr indent="0" lvl="0" marL="0" rtl="0" algn="l">
                        <a:spcBef>
                          <a:spcPts val="0"/>
                        </a:spcBef>
                        <a:spcAft>
                          <a:spcPts val="0"/>
                        </a:spcAft>
                        <a:buNone/>
                      </a:pPr>
                      <a:r>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Accuracy</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Precision</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Recall</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F-Score</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r h="400300">
                <a:tc>
                  <a:txBody>
                    <a:bodyPr/>
                    <a:lstStyle/>
                    <a:p>
                      <a:pPr indent="0" lvl="0" marL="0" rtl="0" algn="l">
                        <a:spcBef>
                          <a:spcPts val="0"/>
                        </a:spcBef>
                        <a:spcAft>
                          <a:spcPts val="0"/>
                        </a:spcAft>
                        <a:buNone/>
                      </a:pPr>
                      <a:r>
                        <a:rPr lang="en-US" sz="1200"/>
                        <a:t>Inceptionv3</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0.8619</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0.8603</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0.8504</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0.8549</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r h="400300">
                <a:tc>
                  <a:txBody>
                    <a:bodyPr/>
                    <a:lstStyle/>
                    <a:p>
                      <a:pPr indent="0" lvl="0" marL="0" rtl="0" algn="l">
                        <a:spcBef>
                          <a:spcPts val="0"/>
                        </a:spcBef>
                        <a:spcAft>
                          <a:spcPts val="0"/>
                        </a:spcAft>
                        <a:buNone/>
                      </a:pPr>
                      <a:r>
                        <a:rPr lang="en-US" sz="1200"/>
                        <a:t>Inceptionv3 - TL</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 0.5992</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0.6501</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0.6028</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0.5880</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bl>
          </a:graphicData>
        </a:graphic>
      </p:graphicFrame>
      <p:graphicFrame>
        <p:nvGraphicFramePr>
          <p:cNvPr id="181" name="Google Shape;181;p9"/>
          <p:cNvGraphicFramePr/>
          <p:nvPr/>
        </p:nvGraphicFramePr>
        <p:xfrm>
          <a:off x="6544725" y="5251250"/>
          <a:ext cx="3000000" cy="3000000"/>
        </p:xfrm>
        <a:graphic>
          <a:graphicData uri="http://schemas.openxmlformats.org/drawingml/2006/table">
            <a:tbl>
              <a:tblPr>
                <a:noFill/>
                <a:tableStyleId>{6832E9D6-7E05-4915-A058-28BB6F4E122E}</a:tableStyleId>
              </a:tblPr>
              <a:tblGrid>
                <a:gridCol w="1279400"/>
                <a:gridCol w="938800"/>
                <a:gridCol w="873875"/>
                <a:gridCol w="881875"/>
                <a:gridCol w="1078900"/>
              </a:tblGrid>
              <a:tr h="392650">
                <a:tc>
                  <a:txBody>
                    <a:bodyPr/>
                    <a:lstStyle/>
                    <a:p>
                      <a:pPr indent="0" lvl="0" marL="0" rtl="0" algn="l">
                        <a:spcBef>
                          <a:spcPts val="0"/>
                        </a:spcBef>
                        <a:spcAft>
                          <a:spcPts val="0"/>
                        </a:spcAft>
                        <a:buNone/>
                      </a:pPr>
                      <a:r>
                        <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Accuracy</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Precision</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Recall</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F-Score</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r h="400300">
                <a:tc>
                  <a:txBody>
                    <a:bodyPr/>
                    <a:lstStyle/>
                    <a:p>
                      <a:pPr indent="0" lvl="0" marL="0" rtl="0" algn="l">
                        <a:spcBef>
                          <a:spcPts val="0"/>
                        </a:spcBef>
                        <a:spcAft>
                          <a:spcPts val="0"/>
                        </a:spcAft>
                        <a:buNone/>
                      </a:pPr>
                      <a:r>
                        <a:rPr lang="en-US" sz="1200"/>
                        <a:t>ResNet18</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0.9658</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0.9556</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0.9591</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0.9573</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r h="400300">
                <a:tc>
                  <a:txBody>
                    <a:bodyPr/>
                    <a:lstStyle/>
                    <a:p>
                      <a:pPr indent="0" lvl="0" marL="0" rtl="0" algn="l">
                        <a:spcBef>
                          <a:spcPts val="0"/>
                        </a:spcBef>
                        <a:spcAft>
                          <a:spcPts val="0"/>
                        </a:spcAft>
                        <a:buNone/>
                      </a:pPr>
                      <a:r>
                        <a:rPr lang="en-US" sz="1200"/>
                        <a:t>ResNet18 </a:t>
                      </a:r>
                      <a:r>
                        <a:rPr lang="en-US" sz="1200"/>
                        <a:t>- TL</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None/>
                      </a:pPr>
                      <a:r>
                        <a:rPr lang="en-US" sz="1200"/>
                        <a:t>0.9641</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0.9597</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0.9484</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0.9538</a:t>
                      </a:r>
                      <a:endParaRPr sz="1200"/>
                    </a:p>
                  </a:txBody>
                  <a:tcPr marT="91425" marB="91425" marR="91425" marL="91425" anchor="ctr">
                    <a:lnL cap="flat" cmpd="sng" w="9525">
                      <a:solidFill>
                        <a:srgbClr val="888888"/>
                      </a:solidFill>
                      <a:prstDash val="dashDot"/>
                      <a:round/>
                      <a:headEnd len="sm" w="sm" type="none"/>
                      <a:tailEnd len="sm" w="sm" type="none"/>
                    </a:lnL>
                    <a:lnR cap="flat" cmpd="sng" w="9525">
                      <a:solidFill>
                        <a:srgbClr val="888888"/>
                      </a:solidFill>
                      <a:prstDash val="dashDot"/>
                      <a:round/>
                      <a:headEnd len="sm" w="sm" type="none"/>
                      <a:tailEnd len="sm" w="sm" type="none"/>
                    </a:lnR>
                    <a:lnT cap="flat" cmpd="sng" w="9525">
                      <a:solidFill>
                        <a:srgbClr val="888888"/>
                      </a:solidFill>
                      <a:prstDash val="dashDot"/>
                      <a:round/>
                      <a:headEnd len="sm" w="sm" type="none"/>
                      <a:tailEnd len="sm" w="sm" type="none"/>
                    </a:lnT>
                    <a:lnB cap="flat" cmpd="sng" w="9525">
                      <a:solidFill>
                        <a:srgbClr val="888888"/>
                      </a:solidFill>
                      <a:prstDash val="dashDot"/>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1000"/>
                                        <p:tgtEl>
                                          <p:spTgt spid="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animEffect filter="fade" transition="in">
                                      <p:cBhvr>
                                        <p:cTn dur="1000"/>
                                        <p:tgtEl>
                                          <p:spTgt spid="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animEffect filter="fade" transition="in">
                                      <p:cBhvr>
                                        <p:cTn dur="1000"/>
                                        <p:tgtEl>
                                          <p:spTgt spid="1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animEffect filter="fade" transition="in">
                                      <p:cBhvr>
                                        <p:cTn dur="1000"/>
                                        <p:tgtEl>
                                          <p:spTgt spid="1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Effect filter="fade" transition="in">
                                      <p:cBhvr>
                                        <p:cTn dur="1000"/>
                                        <p:tgtEl>
                                          <p:spTgt spid="1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animEffect filter="fade" transition="in">
                                      <p:cBhvr>
                                        <p:cTn dur="1000"/>
                                        <p:tgtEl>
                                          <p:spTgt spid="1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animEffect filter="fade" transition="in">
                                      <p:cBhvr>
                                        <p:cTn dur="1000"/>
                                        <p:tgtEl>
                                          <p:spTgt spid="1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2023-04-15T02:43:28Z</dcterms:created>
  <dc:creator>Sraddha Bhattacharjee</dc:creator>
</cp:coreProperties>
</file>